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2" r:id="rId5"/>
    <p:sldId id="267" r:id="rId6"/>
    <p:sldId id="260" r:id="rId7"/>
    <p:sldId id="266" r:id="rId8"/>
    <p:sldId id="261" r:id="rId9"/>
    <p:sldId id="265" r:id="rId10"/>
    <p:sldId id="263" r:id="rId11"/>
    <p:sldId id="268" r:id="rId12"/>
    <p:sldId id="264" r:id="rId13"/>
    <p:sldId id="281" r:id="rId14"/>
    <p:sldId id="275" r:id="rId15"/>
    <p:sldId id="276" r:id="rId16"/>
    <p:sldId id="277" r:id="rId17"/>
    <p:sldId id="278" r:id="rId18"/>
    <p:sldId id="279" r:id="rId19"/>
    <p:sldId id="269" r:id="rId20"/>
    <p:sldId id="270" r:id="rId21"/>
    <p:sldId id="271" r:id="rId22"/>
    <p:sldId id="272" r:id="rId23"/>
    <p:sldId id="273" r:id="rId24"/>
    <p:sldId id="282" r:id="rId25"/>
    <p:sldId id="274" r:id="rId26"/>
    <p:sldId id="283" r:id="rId27"/>
    <p:sldId id="284" r:id="rId28"/>
    <p:sldId id="286" r:id="rId29"/>
    <p:sldId id="285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8D8"/>
    <a:srgbClr val="2B2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4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7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1E36-DDD5-CE42-9061-AD48FB3F8184}" type="datetimeFigureOut">
              <a:rPr lang="en-US" smtClean="0"/>
              <a:t>12/22/15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778F-8454-6F48-ABE9-3E5714E9C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4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www.metronomeonlin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97411">
            <a:off x="3006134" y="2990943"/>
            <a:ext cx="3942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Gill Sans"/>
                <a:cs typeface="Gill Sans"/>
              </a:rPr>
              <a:t>Reading</a:t>
            </a:r>
          </a:p>
          <a:p>
            <a:r>
              <a:rPr lang="en-US" sz="6600" b="1" dirty="0" smtClean="0">
                <a:latin typeface="Gill Sans"/>
                <a:cs typeface="Gill Sans"/>
              </a:rPr>
              <a:t>  Aloud</a:t>
            </a:r>
            <a:endParaRPr lang="en-US" sz="66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1784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8" y="2397716"/>
            <a:ext cx="86217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err="1" smtClean="0">
                <a:solidFill>
                  <a:srgbClr val="800000"/>
                </a:solidFill>
                <a:latin typeface="Gill Sans"/>
                <a:cs typeface="Gill Sans"/>
              </a:rPr>
              <a:t>Wedon’treadlikethis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.</a:t>
            </a:r>
            <a:endParaRPr lang="en-US" sz="60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6121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21" y="1237384"/>
            <a:ext cx="86217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And   we  don’t  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read  like  this.</a:t>
            </a:r>
          </a:p>
          <a:p>
            <a:pPr marL="0" indent="0">
              <a:buNone/>
            </a:pPr>
            <a:endParaRPr lang="en-US" sz="60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9458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64"/>
            <a:ext cx="914399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 smtClean="0">
                <a:latin typeface="Gill Sans"/>
                <a:cs typeface="Gill Sans"/>
              </a:rPr>
              <a:t>We read    in units of meaning    called chunks. </a:t>
            </a:r>
            <a:endParaRPr lang="en-US" sz="6600" b="1" dirty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sz="6600" b="1" dirty="0" smtClean="0">
                <a:latin typeface="Gill Sans"/>
                <a:cs typeface="Gill Sans"/>
              </a:rPr>
              <a:t>This activity    helps students   notice chunks.</a:t>
            </a:r>
            <a:endParaRPr lang="en-US" sz="6600" b="1" dirty="0"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0295" y="310450"/>
            <a:ext cx="99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//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9430" y="1404249"/>
            <a:ext cx="99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//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0665" y="2388583"/>
            <a:ext cx="99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//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9825" y="3635633"/>
            <a:ext cx="99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//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4940" y="4619967"/>
            <a:ext cx="99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//</a:t>
            </a:r>
            <a:endParaRPr lang="en-US" sz="60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8070" y="5582408"/>
            <a:ext cx="998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//</a:t>
            </a:r>
            <a:endParaRPr lang="en-US" sz="6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9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311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68" y="589647"/>
            <a:ext cx="337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800000"/>
                </a:solidFill>
                <a:latin typeface="Chalkduster"/>
                <a:cs typeface="Chalkduster"/>
              </a:rPr>
              <a:t>Stress</a:t>
            </a:r>
            <a:endParaRPr lang="en-US" sz="8000" dirty="0">
              <a:solidFill>
                <a:srgbClr val="800000"/>
              </a:solidFill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362" y="6079805"/>
            <a:ext cx="193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credit:</a:t>
            </a:r>
          </a:p>
          <a:p>
            <a:r>
              <a:rPr lang="en-US" dirty="0" err="1" smtClean="0"/>
              <a:t>Rentcafe.com</a:t>
            </a:r>
            <a:r>
              <a:rPr lang="en-US" dirty="0" smtClean="0"/>
              <a:t> 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 smtClean="0">
                <a:latin typeface="Gill Sans"/>
                <a:cs typeface="Gill Sans"/>
              </a:rPr>
              <a:t>Stress is the </a:t>
            </a:r>
          </a:p>
          <a:p>
            <a:pPr marL="0" indent="0">
              <a:buNone/>
            </a:pPr>
            <a:r>
              <a:rPr lang="en-US" sz="9600" dirty="0" smtClean="0">
                <a:latin typeface="Gill Sans"/>
                <a:cs typeface="Gill Sans"/>
              </a:rPr>
              <a:t>key to natural</a:t>
            </a:r>
          </a:p>
          <a:p>
            <a:pPr marL="0" indent="0">
              <a:buNone/>
            </a:pPr>
            <a:r>
              <a:rPr lang="en-US" sz="9600" dirty="0" smtClean="0">
                <a:latin typeface="Gill Sans"/>
                <a:cs typeface="Gill Sans"/>
              </a:rPr>
              <a:t>English.</a:t>
            </a:r>
            <a:endParaRPr lang="en-US" sz="9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2081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Stress</a:t>
            </a:r>
            <a:r>
              <a:rPr lang="en-US" sz="9600" dirty="0" smtClean="0">
                <a:latin typeface="Gill Sans"/>
                <a:cs typeface="Gill Sans"/>
              </a:rPr>
              <a:t> is the </a:t>
            </a:r>
          </a:p>
          <a:p>
            <a:pPr marL="0" indent="0">
              <a:buNone/>
            </a:pPr>
            <a:r>
              <a:rPr lang="en-US" sz="9600" dirty="0" smtClean="0">
                <a:latin typeface="Gill Sans"/>
                <a:cs typeface="Gill Sans"/>
              </a:rPr>
              <a:t>key to natural</a:t>
            </a:r>
          </a:p>
          <a:p>
            <a:pPr marL="0" indent="0">
              <a:buNone/>
            </a:pPr>
            <a:r>
              <a:rPr lang="en-US" sz="9600" dirty="0" smtClean="0">
                <a:latin typeface="Gill Sans"/>
                <a:cs typeface="Gill Sans"/>
              </a:rPr>
              <a:t>English.</a:t>
            </a:r>
            <a:endParaRPr lang="en-US" sz="9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229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Stress</a:t>
            </a:r>
            <a:r>
              <a:rPr lang="en-US" sz="9600" dirty="0" smtClean="0">
                <a:latin typeface="Gill Sans"/>
                <a:cs typeface="Gill Sans"/>
              </a:rPr>
              <a:t> is the 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key</a:t>
            </a:r>
            <a:r>
              <a:rPr lang="en-US" sz="9600" dirty="0" smtClean="0">
                <a:latin typeface="Gill Sans"/>
                <a:cs typeface="Gill Sans"/>
              </a:rPr>
              <a:t> to natural</a:t>
            </a:r>
          </a:p>
          <a:p>
            <a:pPr marL="0" indent="0">
              <a:buNone/>
            </a:pPr>
            <a:r>
              <a:rPr lang="en-US" sz="9600" dirty="0" smtClean="0">
                <a:latin typeface="Gill Sans"/>
                <a:cs typeface="Gill Sans"/>
              </a:rPr>
              <a:t>English.</a:t>
            </a:r>
            <a:endParaRPr lang="en-US" sz="9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444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Stress</a:t>
            </a:r>
            <a:r>
              <a:rPr lang="en-US" sz="9600" dirty="0" smtClean="0">
                <a:latin typeface="Gill Sans"/>
                <a:cs typeface="Gill Sans"/>
              </a:rPr>
              <a:t> is the 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key</a:t>
            </a:r>
            <a:r>
              <a:rPr lang="en-US" sz="9600" dirty="0" smtClean="0">
                <a:latin typeface="Gill Sans"/>
                <a:cs typeface="Gill Sans"/>
              </a:rPr>
              <a:t> to </a:t>
            </a: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na</a:t>
            </a:r>
            <a:r>
              <a:rPr lang="en-US" sz="9600" dirty="0" smtClean="0">
                <a:latin typeface="Gill Sans"/>
                <a:cs typeface="Gill Sans"/>
              </a:rPr>
              <a:t>tural</a:t>
            </a:r>
          </a:p>
          <a:p>
            <a:pPr marL="0" indent="0">
              <a:buNone/>
            </a:pPr>
            <a:r>
              <a:rPr lang="en-US" sz="9600" dirty="0" smtClean="0">
                <a:latin typeface="Gill Sans"/>
                <a:cs typeface="Gill Sans"/>
              </a:rPr>
              <a:t>English.</a:t>
            </a:r>
            <a:endParaRPr lang="en-US" sz="9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985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Stress</a:t>
            </a:r>
            <a:r>
              <a:rPr lang="en-US" sz="9600" dirty="0" smtClean="0">
                <a:latin typeface="Gill Sans"/>
                <a:cs typeface="Gill Sans"/>
              </a:rPr>
              <a:t> is the 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key</a:t>
            </a:r>
            <a:r>
              <a:rPr lang="en-US" sz="9600" dirty="0" smtClean="0">
                <a:latin typeface="Gill Sans"/>
                <a:cs typeface="Gill Sans"/>
              </a:rPr>
              <a:t> to </a:t>
            </a: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na</a:t>
            </a:r>
            <a:r>
              <a:rPr lang="en-US" sz="9600" dirty="0" smtClean="0">
                <a:latin typeface="Gill Sans"/>
                <a:cs typeface="Gill Sans"/>
              </a:rPr>
              <a:t>tural</a:t>
            </a:r>
          </a:p>
          <a:p>
            <a:pPr marL="0" indent="0">
              <a:buNone/>
            </a:pPr>
            <a:r>
              <a:rPr lang="en-US" sz="9600" b="1" dirty="0" smtClean="0">
                <a:solidFill>
                  <a:srgbClr val="800000"/>
                </a:solidFill>
                <a:latin typeface="Gill Sans"/>
                <a:cs typeface="Gill Sans"/>
              </a:rPr>
              <a:t>Eng</a:t>
            </a:r>
            <a:r>
              <a:rPr lang="en-US" sz="9600" dirty="0" smtClean="0">
                <a:latin typeface="Gill Sans"/>
                <a:cs typeface="Gill Sans"/>
              </a:rPr>
              <a:t>lish.</a:t>
            </a:r>
            <a:endParaRPr lang="en-US" sz="9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1615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Rhythm</a:t>
            </a:r>
          </a:p>
          <a:p>
            <a:pPr marL="0" indent="0">
              <a:buNone/>
            </a:pPr>
            <a:r>
              <a:rPr lang="en-US" sz="6000" b="1" smtClean="0">
                <a:latin typeface="Gill Sans"/>
                <a:cs typeface="Gill Sans"/>
              </a:rPr>
              <a:t>reading</a:t>
            </a:r>
            <a:endParaRPr lang="en-US" sz="6000" b="1" dirty="0"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67" y="0"/>
            <a:ext cx="40148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336" y="6121448"/>
            <a:ext cx="3714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https://www.metronomeonline.com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1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2" y="47778"/>
            <a:ext cx="8229600" cy="1918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Reading </a:t>
            </a:r>
          </a:p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aloud</a:t>
            </a:r>
          </a:p>
          <a:p>
            <a:pPr marL="0" indent="0">
              <a:buNone/>
            </a:pPr>
            <a:endParaRPr lang="en-US" sz="60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endParaRPr lang="en-US" sz="60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endParaRPr lang="en-US" sz="60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endParaRPr lang="en-US" sz="48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72" y="139700"/>
            <a:ext cx="4920859" cy="671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82" y="1748935"/>
            <a:ext cx="5597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  <a:latin typeface="Gill Sans"/>
                <a:cs typeface="Gill Sans"/>
              </a:rPr>
              <a:t>Also known as</a:t>
            </a:r>
            <a:r>
              <a:rPr lang="en-US" sz="2400" b="1" dirty="0" smtClean="0">
                <a:solidFill>
                  <a:srgbClr val="800000"/>
                </a:solidFill>
                <a:latin typeface="Gill Sans"/>
                <a:cs typeface="Gill Sans"/>
              </a:rPr>
              <a:t>:</a:t>
            </a:r>
            <a:endParaRPr lang="en-US" sz="24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Reading       </a:t>
            </a:r>
          </a:p>
          <a:p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 </a:t>
            </a: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  </a:t>
            </a: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out loud</a:t>
            </a:r>
          </a:p>
          <a:p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Oral reading</a:t>
            </a:r>
            <a:endParaRPr lang="en-US" altLang="ja-JP" sz="36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r>
              <a:rPr lang="ja-JP" alt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音読</a:t>
            </a:r>
            <a:endParaRPr lang="en-US" sz="66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9097" y="34788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What</a:t>
            </a:r>
            <a:endParaRPr lang="en-US" sz="6000" b="1" dirty="0"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5992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027162" y="55722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b="1" dirty="0" smtClean="0">
                <a:latin typeface="Gill Sans"/>
                <a:cs typeface="Gill Sans"/>
              </a:rPr>
              <a:t>Read &amp; Look up</a:t>
            </a:r>
            <a:endParaRPr lang="en-US" sz="60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6053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8" y="267641"/>
            <a:ext cx="8597823" cy="118632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18500" b="1" dirty="0" smtClean="0">
                <a:latin typeface="Gill Sans"/>
                <a:cs typeface="Gill Sans"/>
              </a:rPr>
              <a:t>Read &amp; Look up</a:t>
            </a:r>
          </a:p>
          <a:p>
            <a:pPr marL="0" indent="0">
              <a:buNone/>
            </a:pPr>
            <a:r>
              <a:rPr lang="en-US" sz="6000" b="1" dirty="0">
                <a:latin typeface="Gill Sans"/>
                <a:cs typeface="Gill Sans"/>
              </a:rPr>
              <a:t>	</a:t>
            </a:r>
            <a:r>
              <a:rPr lang="en-US" sz="6000" b="1" dirty="0" smtClean="0">
                <a:latin typeface="Gill Sans"/>
                <a:cs typeface="Gill Sans"/>
              </a:rPr>
              <a:t>				</a:t>
            </a:r>
            <a:endParaRPr lang="en-US" sz="6000" b="1" dirty="0"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9009" y="1236166"/>
            <a:ext cx="57502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Gill Sans"/>
                <a:cs typeface="Gill Sans"/>
              </a:rPr>
              <a:t>- then </a:t>
            </a:r>
            <a:r>
              <a:rPr lang="en-US" sz="6000" b="1" dirty="0">
                <a:latin typeface="Gill Sans"/>
                <a:cs typeface="Gill Sans"/>
              </a:rPr>
              <a:t>shadow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81" y="853103"/>
            <a:ext cx="310568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96" y="2528828"/>
            <a:ext cx="2530891" cy="553582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74745" y="2293899"/>
            <a:ext cx="2672825" cy="1535585"/>
          </a:xfrm>
          <a:prstGeom prst="wedgeEllipseCallout">
            <a:avLst>
              <a:gd name="adj1" fmla="val -53457"/>
              <a:gd name="adj2" fmla="val -63426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3843488" y="3943231"/>
            <a:ext cx="1857708" cy="1327049"/>
          </a:xfrm>
          <a:prstGeom prst="wedgeEllipseCallout">
            <a:avLst>
              <a:gd name="adj1" fmla="val 80187"/>
              <a:gd name="adj2" fmla="val -70357"/>
            </a:avLst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1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Paired oral reading</a:t>
            </a:r>
            <a:endParaRPr lang="en-US" sz="6000" b="1" dirty="0"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376"/>
            <a:ext cx="7130890" cy="5726321"/>
          </a:xfrm>
          <a:prstGeom prst="rect">
            <a:avLst/>
          </a:prstGeom>
        </p:spPr>
      </p:pic>
      <p:pic>
        <p:nvPicPr>
          <p:cNvPr id="4" name="30 sec egg timer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5549" y="4793603"/>
            <a:ext cx="2888451" cy="16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72"/>
            <a:ext cx="9144000" cy="686587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3077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Gill Sans"/>
                <a:cs typeface="Gill Sans"/>
              </a:rPr>
              <a:t>Catch the </a:t>
            </a:r>
          </a:p>
          <a:p>
            <a:pPr marL="0" indent="0">
              <a:buFont typeface="Arial"/>
              <a:buNone/>
            </a:pPr>
            <a:r>
              <a:rPr lang="en-US" sz="6000" b="1" dirty="0" err="1" smtClean="0">
                <a:solidFill>
                  <a:srgbClr val="FFFF00"/>
                </a:solidFill>
                <a:latin typeface="Gill Sans"/>
                <a:cs typeface="Gill Sans"/>
              </a:rPr>
              <a:t>mitsakes</a:t>
            </a:r>
            <a:endParaRPr lang="en-US" sz="6000" b="1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8102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72"/>
            <a:ext cx="9144000" cy="686587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3077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Gill Sans"/>
                <a:cs typeface="Gill Sans"/>
              </a:rPr>
              <a:t>Catch the </a:t>
            </a:r>
          </a:p>
          <a:p>
            <a:pPr marL="0" indent="0">
              <a:buFont typeface="Arial"/>
              <a:buNone/>
            </a:pPr>
            <a:r>
              <a:rPr lang="en-US" sz="6000" b="1" dirty="0">
                <a:solidFill>
                  <a:srgbClr val="FFFF00"/>
                </a:solidFill>
                <a:latin typeface="Gill Sans"/>
                <a:cs typeface="Gill Sans"/>
              </a:rPr>
              <a:t>m</a:t>
            </a:r>
            <a:r>
              <a:rPr lang="en-US" sz="6000" b="1" dirty="0" smtClean="0">
                <a:solidFill>
                  <a:srgbClr val="FFFF00"/>
                </a:solidFill>
                <a:latin typeface="Gill Sans"/>
                <a:cs typeface="Gill Sans"/>
              </a:rPr>
              <a:t>i t s </a:t>
            </a:r>
            <a:r>
              <a:rPr lang="en-US" sz="6000" b="1" dirty="0" err="1" smtClean="0">
                <a:solidFill>
                  <a:srgbClr val="FFFF00"/>
                </a:solidFill>
                <a:latin typeface="Gill Sans"/>
                <a:cs typeface="Gill Sans"/>
              </a:rPr>
              <a:t>akes</a:t>
            </a:r>
            <a:endParaRPr lang="en-US" sz="6000" b="1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73031" y="1649332"/>
            <a:ext cx="1196495" cy="682483"/>
          </a:xfrm>
          <a:custGeom>
            <a:avLst/>
            <a:gdLst>
              <a:gd name="connsiteX0" fmla="*/ 2254 w 1196495"/>
              <a:gd name="connsiteY0" fmla="*/ 587694 h 682483"/>
              <a:gd name="connsiteX1" fmla="*/ 21210 w 1196495"/>
              <a:gd name="connsiteY1" fmla="*/ 94790 h 682483"/>
              <a:gd name="connsiteX2" fmla="*/ 248684 w 1196495"/>
              <a:gd name="connsiteY2" fmla="*/ 0 h 682483"/>
              <a:gd name="connsiteX3" fmla="*/ 570940 w 1196495"/>
              <a:gd name="connsiteY3" fmla="*/ 18958 h 682483"/>
              <a:gd name="connsiteX4" fmla="*/ 646765 w 1196495"/>
              <a:gd name="connsiteY4" fmla="*/ 132705 h 682483"/>
              <a:gd name="connsiteX5" fmla="*/ 684677 w 1196495"/>
              <a:gd name="connsiteY5" fmla="*/ 208537 h 682483"/>
              <a:gd name="connsiteX6" fmla="*/ 722590 w 1196495"/>
              <a:gd name="connsiteY6" fmla="*/ 511862 h 682483"/>
              <a:gd name="connsiteX7" fmla="*/ 760502 w 1196495"/>
              <a:gd name="connsiteY7" fmla="*/ 568736 h 682483"/>
              <a:gd name="connsiteX8" fmla="*/ 817371 w 1196495"/>
              <a:gd name="connsiteY8" fmla="*/ 663525 h 682483"/>
              <a:gd name="connsiteX9" fmla="*/ 893195 w 1196495"/>
              <a:gd name="connsiteY9" fmla="*/ 682483 h 682483"/>
              <a:gd name="connsiteX10" fmla="*/ 1101714 w 1196495"/>
              <a:gd name="connsiteY10" fmla="*/ 663525 h 682483"/>
              <a:gd name="connsiteX11" fmla="*/ 1139626 w 1196495"/>
              <a:gd name="connsiteY11" fmla="*/ 606651 h 682483"/>
              <a:gd name="connsiteX12" fmla="*/ 1196495 w 1196495"/>
              <a:gd name="connsiteY12" fmla="*/ 265410 h 68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495" h="682483">
                <a:moveTo>
                  <a:pt x="2254" y="587694"/>
                </a:moveTo>
                <a:cubicBezTo>
                  <a:pt x="8573" y="423393"/>
                  <a:pt x="-16149" y="254912"/>
                  <a:pt x="21210" y="94790"/>
                </a:cubicBezTo>
                <a:cubicBezTo>
                  <a:pt x="38898" y="18977"/>
                  <a:pt x="197993" y="8449"/>
                  <a:pt x="248684" y="0"/>
                </a:cubicBezTo>
                <a:cubicBezTo>
                  <a:pt x="356103" y="6319"/>
                  <a:pt x="465426" y="-2147"/>
                  <a:pt x="570940" y="18958"/>
                </a:cubicBezTo>
                <a:cubicBezTo>
                  <a:pt x="626815" y="30134"/>
                  <a:pt x="630604" y="94992"/>
                  <a:pt x="646765" y="132705"/>
                </a:cubicBezTo>
                <a:cubicBezTo>
                  <a:pt x="657896" y="158681"/>
                  <a:pt x="672040" y="183260"/>
                  <a:pt x="684677" y="208537"/>
                </a:cubicBezTo>
                <a:cubicBezTo>
                  <a:pt x="688296" y="255594"/>
                  <a:pt x="681670" y="430016"/>
                  <a:pt x="722590" y="511862"/>
                </a:cubicBezTo>
                <a:cubicBezTo>
                  <a:pt x="732779" y="532241"/>
                  <a:pt x="750314" y="548357"/>
                  <a:pt x="760502" y="568736"/>
                </a:cubicBezTo>
                <a:cubicBezTo>
                  <a:pt x="782119" y="611975"/>
                  <a:pt x="768003" y="638839"/>
                  <a:pt x="817371" y="663525"/>
                </a:cubicBezTo>
                <a:cubicBezTo>
                  <a:pt x="840673" y="675177"/>
                  <a:pt x="867920" y="676164"/>
                  <a:pt x="893195" y="682483"/>
                </a:cubicBezTo>
                <a:cubicBezTo>
                  <a:pt x="962701" y="676164"/>
                  <a:pt x="1035008" y="684052"/>
                  <a:pt x="1101714" y="663525"/>
                </a:cubicBezTo>
                <a:cubicBezTo>
                  <a:pt x="1123490" y="656824"/>
                  <a:pt x="1134933" y="628946"/>
                  <a:pt x="1139626" y="606651"/>
                </a:cubicBezTo>
                <a:cubicBezTo>
                  <a:pt x="1226168" y="195542"/>
                  <a:pt x="1125473" y="407468"/>
                  <a:pt x="1196495" y="265410"/>
                </a:cubicBezTo>
              </a:path>
            </a:pathLst>
          </a:cu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4343" y="5175491"/>
            <a:ext cx="8606118" cy="1440796"/>
          </a:xfrm>
          <a:prstGeom prst="roundRect">
            <a:avLst/>
          </a:prstGeom>
          <a:solidFill>
            <a:srgbClr val="FFFFFF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641" y="54032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6000" b="1" dirty="0" smtClean="0">
                <a:latin typeface="Gill Sans"/>
                <a:cs typeface="Gill Sans"/>
              </a:rPr>
              <a:t>Catch the emotion</a:t>
            </a:r>
            <a:endParaRPr lang="en-US" sz="6000" b="1" dirty="0">
              <a:latin typeface="Gill Sans"/>
              <a:cs typeface="Gill San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1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Read to each other</a:t>
            </a:r>
            <a:endParaRPr lang="en-US" sz="6000" b="1" dirty="0"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650" y="1346007"/>
            <a:ext cx="9295650" cy="55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9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97411">
            <a:off x="3006134" y="2990943"/>
            <a:ext cx="3942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Gill Sans"/>
                <a:cs typeface="Gill Sans"/>
              </a:rPr>
              <a:t>Memory</a:t>
            </a:r>
          </a:p>
          <a:p>
            <a:r>
              <a:rPr lang="en-US" sz="6600" b="1" dirty="0" smtClean="0">
                <a:latin typeface="Gill Sans"/>
                <a:cs typeface="Gill Sans"/>
              </a:rPr>
              <a:t>Check</a:t>
            </a:r>
            <a:endParaRPr lang="en-US" sz="6600" b="1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903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97411">
            <a:off x="3006134" y="3273142"/>
            <a:ext cx="394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Gill Sans"/>
                <a:cs typeface="Gill Sans"/>
              </a:rPr>
              <a:t>How many   </a:t>
            </a:r>
          </a:p>
          <a:p>
            <a:r>
              <a:rPr lang="en-US" sz="4800" b="1" dirty="0">
                <a:latin typeface="Gill Sans"/>
                <a:cs typeface="Gill Sans"/>
              </a:rPr>
              <a:t> </a:t>
            </a:r>
            <a:r>
              <a:rPr lang="en-US" sz="4800" b="1" dirty="0" smtClean="0">
                <a:latin typeface="Gill Sans"/>
                <a:cs typeface="Gill Sans"/>
              </a:rPr>
              <a:t>  activities    </a:t>
            </a:r>
          </a:p>
          <a:p>
            <a:r>
              <a:rPr lang="en-US" sz="4800" b="1" dirty="0">
                <a:latin typeface="Gill Sans"/>
                <a:cs typeface="Gill Sans"/>
              </a:rPr>
              <a:t> </a:t>
            </a:r>
            <a:r>
              <a:rPr lang="en-US" sz="4800" b="1" dirty="0" smtClean="0">
                <a:latin typeface="Gill Sans"/>
                <a:cs typeface="Gill Sans"/>
              </a:rPr>
              <a:t>  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43092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97411">
            <a:off x="3006134" y="2990943"/>
            <a:ext cx="3942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Gill Sans"/>
                <a:cs typeface="Gill Sans"/>
              </a:rPr>
              <a:t>Reading</a:t>
            </a:r>
          </a:p>
          <a:p>
            <a:r>
              <a:rPr lang="en-US" sz="6600" b="1" dirty="0" smtClean="0">
                <a:latin typeface="Gill Sans"/>
                <a:cs typeface="Gill Sans"/>
              </a:rPr>
              <a:t>  Aloud</a:t>
            </a:r>
            <a:endParaRPr lang="en-US" sz="66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8548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What do </a:t>
            </a:r>
            <a:endParaRPr lang="en-US" sz="6000" b="1" dirty="0" smtClean="0">
              <a:solidFill>
                <a:srgbClr val="800000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you like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800000"/>
                </a:solidFill>
                <a:latin typeface="Gill Sans"/>
                <a:cs typeface="Gill Sans"/>
              </a:rPr>
              <a:t>o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r </a:t>
            </a: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dislike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about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reading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800000"/>
                </a:solidFill>
                <a:latin typeface="Gill Sans"/>
                <a:cs typeface="Gill Sans"/>
              </a:rPr>
              <a:t>aloud?</a:t>
            </a:r>
            <a:endParaRPr lang="en-US" sz="60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365" y="0"/>
            <a:ext cx="4560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5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6" y="-14411"/>
            <a:ext cx="9716167" cy="6872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250" y="4018502"/>
            <a:ext cx="3378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800000"/>
                </a:solidFill>
                <a:latin typeface="Chalkduster"/>
                <a:cs typeface="Chalkduster"/>
              </a:rPr>
              <a:t>Stress</a:t>
            </a:r>
            <a:endParaRPr lang="en-US" sz="8000" dirty="0">
              <a:solidFill>
                <a:srgbClr val="80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8930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Waiting for</a:t>
            </a:r>
          </a:p>
          <a:p>
            <a:pPr marL="0" indent="0">
              <a:buNone/>
            </a:pPr>
            <a:r>
              <a:rPr lang="en-US" sz="6000" b="1" dirty="0">
                <a:latin typeface="Gill Sans"/>
                <a:cs typeface="Gill Sans"/>
              </a:rPr>
              <a:t>o</a:t>
            </a:r>
            <a:r>
              <a:rPr lang="en-US" sz="6000" b="1" dirty="0" smtClean="0">
                <a:latin typeface="Gill Sans"/>
                <a:cs typeface="Gill Sans"/>
              </a:rPr>
              <a:t>ne kid </a:t>
            </a:r>
          </a:p>
          <a:p>
            <a:pPr marL="0" indent="0">
              <a:buNone/>
            </a:pPr>
            <a:r>
              <a:rPr lang="en-US" sz="6000" b="1" dirty="0">
                <a:latin typeface="Gill Sans"/>
                <a:cs typeface="Gill Sans"/>
              </a:rPr>
              <a:t>t</a:t>
            </a:r>
            <a:r>
              <a:rPr lang="en-US" sz="6000" b="1" dirty="0" smtClean="0">
                <a:latin typeface="Gill Sans"/>
                <a:cs typeface="Gill Sans"/>
              </a:rPr>
              <a:t>o make </a:t>
            </a:r>
          </a:p>
          <a:p>
            <a:pPr marL="0" indent="0">
              <a:buNone/>
            </a:pPr>
            <a:r>
              <a:rPr lang="en-US" sz="6000" b="1" dirty="0">
                <a:latin typeface="Gill Sans"/>
                <a:cs typeface="Gill Sans"/>
              </a:rPr>
              <a:t>a</a:t>
            </a:r>
            <a:r>
              <a:rPr lang="en-US" sz="6000" b="1" dirty="0" smtClean="0">
                <a:latin typeface="Gill Sans"/>
                <a:cs typeface="Gill Sans"/>
              </a:rPr>
              <a:t> mistake</a:t>
            </a:r>
            <a:endParaRPr lang="en-US" sz="6000" b="1" dirty="0"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77" y="0"/>
            <a:ext cx="5260968" cy="77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Group mumbling</a:t>
            </a:r>
            <a:endParaRPr lang="en-US" sz="6000" b="1" dirty="0"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5743"/>
            <a:ext cx="9144000" cy="46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2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519" y="395604"/>
            <a:ext cx="8347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120" y="-145745"/>
            <a:ext cx="43558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Read the </a:t>
            </a:r>
          </a:p>
          <a:p>
            <a:r>
              <a:rPr lang="en-US" sz="5400" b="1" dirty="0" smtClean="0">
                <a:latin typeface="Gill Sans"/>
                <a:cs typeface="Gill Sans"/>
              </a:rPr>
              <a:t>story aloud.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27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519" y="395604"/>
            <a:ext cx="8347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262716"/>
            <a:ext cx="60374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Gill Sans"/>
                <a:cs typeface="Gill Sans"/>
              </a:rPr>
              <a:t>Pairs. What do</a:t>
            </a:r>
          </a:p>
          <a:p>
            <a:r>
              <a:rPr lang="en-US" sz="5400" b="1" dirty="0" smtClean="0">
                <a:latin typeface="Gill Sans"/>
                <a:cs typeface="Gill Sans"/>
              </a:rPr>
              <a:t>Your remember?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0553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432256" y="83685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latin typeface="Gill Sans"/>
                <a:cs typeface="Gill Sans"/>
              </a:rPr>
              <a:t>What</a:t>
            </a:r>
            <a:endParaRPr lang="en-US" sz="6000" b="1" dirty="0"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D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7264400" cy="67691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020138" y="793073"/>
            <a:ext cx="4488524" cy="2950640"/>
          </a:xfrm>
          <a:prstGeom prst="wedgeEllipseCallout">
            <a:avLst>
              <a:gd name="adj1" fmla="val -69261"/>
              <a:gd name="adj2" fmla="val 6144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Chalkduster"/>
                <a:cs typeface="Chalkduster"/>
              </a:rPr>
              <a:t>Reading aloud is</a:t>
            </a: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Chalkduster"/>
                <a:cs typeface="Chalkduster"/>
              </a:rPr>
              <a:t>m</a:t>
            </a:r>
            <a:r>
              <a:rPr lang="en-US" sz="3200" dirty="0" err="1" smtClean="0">
                <a:solidFill>
                  <a:srgbClr val="0000FF"/>
                </a:solidFill>
                <a:latin typeface="Chalkduster"/>
                <a:cs typeface="Chalkduster"/>
              </a:rPr>
              <a:t>osty</a:t>
            </a:r>
            <a:r>
              <a:rPr lang="en-US" sz="3200" dirty="0" smtClean="0">
                <a:solidFill>
                  <a:srgbClr val="0000FF"/>
                </a:solidFill>
                <a:latin typeface="Chalkduster"/>
                <a:cs typeface="Chalkduster"/>
              </a:rPr>
              <a:t> speaking,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Chalkduster"/>
                <a:cs typeface="Chalkduster"/>
              </a:rPr>
              <a:t>not reading.</a:t>
            </a:r>
            <a:endParaRPr lang="en-US" sz="3200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3204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79" y="267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 smtClean="0">
                <a:latin typeface="Gill Sans"/>
                <a:cs typeface="Gill Sans"/>
              </a:rPr>
              <a:t>Common.</a:t>
            </a:r>
          </a:p>
          <a:p>
            <a:pPr marL="0" indent="0">
              <a:buNone/>
            </a:pP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So let’s make it worth doing.</a:t>
            </a:r>
          </a:p>
          <a:p>
            <a:pPr marL="0" indent="0">
              <a:buNone/>
            </a:pPr>
            <a:r>
              <a:rPr lang="en-US" sz="6600" b="1" dirty="0" smtClean="0">
                <a:latin typeface="Gill Sans"/>
                <a:cs typeface="Gill Sans"/>
              </a:rPr>
              <a:t>And…</a:t>
            </a:r>
          </a:p>
          <a:p>
            <a:pPr marL="0" indent="0">
              <a:buNone/>
            </a:pPr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i</a:t>
            </a: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t is good for some things.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9515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213</Words>
  <Application>Microsoft Macintosh PowerPoint</Application>
  <PresentationFormat>On-screen Show (4:3)</PresentationFormat>
  <Paragraphs>99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Helgesen Marc</dc:creator>
  <cp:lastModifiedBy>Helgesen Marc</cp:lastModifiedBy>
  <cp:revision>22</cp:revision>
  <dcterms:created xsi:type="dcterms:W3CDTF">2015-12-21T05:47:50Z</dcterms:created>
  <dcterms:modified xsi:type="dcterms:W3CDTF">2015-12-22T02:13:08Z</dcterms:modified>
</cp:coreProperties>
</file>