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67" r:id="rId2"/>
    <p:sldId id="256" r:id="rId3"/>
    <p:sldId id="264" r:id="rId4"/>
    <p:sldId id="257" r:id="rId5"/>
    <p:sldId id="258" r:id="rId6"/>
    <p:sldId id="259" r:id="rId7"/>
    <p:sldId id="268" r:id="rId8"/>
    <p:sldId id="269" r:id="rId9"/>
    <p:sldId id="266" r:id="rId10"/>
    <p:sldId id="270"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5F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47" d="100"/>
          <a:sy n="47" d="100"/>
        </p:scale>
        <p:origin x="-85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79BD1D-7099-E748-BAD8-E7DE77FD6CBC}" type="datetimeFigureOut">
              <a:rPr lang="en-US" smtClean="0"/>
              <a:t>4/29/15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803D0C-FFE2-184F-B789-4FD32ED9E3FA}" type="slidenum">
              <a:rPr lang="en-US" smtClean="0"/>
              <a:t>‹#›</a:t>
            </a:fld>
            <a:endParaRPr lang="en-US"/>
          </a:p>
        </p:txBody>
      </p:sp>
    </p:spTree>
    <p:extLst>
      <p:ext uri="{BB962C8B-B14F-4D97-AF65-F5344CB8AC3E}">
        <p14:creationId xmlns:p14="http://schemas.microsoft.com/office/powerpoint/2010/main" val="32897646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DA8CDFFC-786C-D249-8E55-B3184E9F9495}" type="slidenum">
              <a:rPr lang="en-US" sz="1200"/>
              <a:pPr/>
              <a:t>4</a:t>
            </a:fld>
            <a:endParaRPr lang="en-US" sz="1200"/>
          </a:p>
        </p:txBody>
      </p:sp>
      <p:sp>
        <p:nvSpPr>
          <p:cNvPr id="9113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1139"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eaLnBrk="1" hangingPunct="1">
              <a:spcBef>
                <a:spcPct val="0"/>
              </a:spcBef>
            </a:pPr>
            <a:r>
              <a:rPr lang="en-US" sz="2400">
                <a:latin typeface="Calibri" charset="0"/>
                <a:ea typeface="ＭＳ Ｐゴシック" charset="0"/>
                <a:cs typeface="ＭＳ Ｐゴシック" charset="0"/>
              </a:rPr>
              <a:t>• This conference – what you have learned so far</a:t>
            </a:r>
          </a:p>
          <a:p>
            <a:pPr eaLnBrk="1" hangingPunct="1">
              <a:spcBef>
                <a:spcPct val="0"/>
              </a:spcBef>
            </a:pPr>
            <a:r>
              <a:rPr lang="en-US" sz="2400">
                <a:latin typeface="Calibri" charset="0"/>
                <a:ea typeface="ＭＳ Ｐゴシック" charset="0"/>
                <a:cs typeface="ＭＳ Ｐゴシック" charset="0"/>
              </a:rPr>
              <a:t>Or This room. </a:t>
            </a:r>
          </a:p>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fld id="{20436318-71AA-484C-BD29-0CAE21EE5D26}" type="slidenum">
              <a:rPr lang="en-US" sz="1200"/>
              <a:pPr/>
              <a:t>6</a:t>
            </a:fld>
            <a:endParaRPr lang="en-US" sz="1200"/>
          </a:p>
        </p:txBody>
      </p:sp>
      <p:sp>
        <p:nvSpPr>
          <p:cNvPr id="9421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421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eaLnBrk="1" hangingPunct="1">
              <a:spcBef>
                <a:spcPct val="0"/>
              </a:spcBef>
            </a:pPr>
            <a:r>
              <a:rPr lang="en-US">
                <a:latin typeface="Calibri" charset="0"/>
                <a:ea typeface="ＭＳ Ｐゴシック" charset="0"/>
                <a:cs typeface="ＭＳ Ｐゴシック" charset="0"/>
              </a:rPr>
              <a:t>What you do (as teacher or when student – that was physical).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0B8706-8777-1544-B915-D04D2BE78311}" type="datetimeFigureOut">
              <a:rPr lang="en-US" smtClean="0"/>
              <a:t>4/29/15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8C3EA-F090-BE46-8904-9AC30EB8A3AD}" type="slidenum">
              <a:rPr lang="en-US" smtClean="0"/>
              <a:t>‹#›</a:t>
            </a:fld>
            <a:endParaRPr lang="en-US"/>
          </a:p>
        </p:txBody>
      </p:sp>
    </p:spTree>
    <p:extLst>
      <p:ext uri="{BB962C8B-B14F-4D97-AF65-F5344CB8AC3E}">
        <p14:creationId xmlns:p14="http://schemas.microsoft.com/office/powerpoint/2010/main" val="1876309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B8706-8777-1544-B915-D04D2BE78311}" type="datetimeFigureOut">
              <a:rPr lang="en-US" smtClean="0"/>
              <a:t>4/29/15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8C3EA-F090-BE46-8904-9AC30EB8A3AD}" type="slidenum">
              <a:rPr lang="en-US" smtClean="0"/>
              <a:t>‹#›</a:t>
            </a:fld>
            <a:endParaRPr lang="en-US"/>
          </a:p>
        </p:txBody>
      </p:sp>
    </p:spTree>
    <p:extLst>
      <p:ext uri="{BB962C8B-B14F-4D97-AF65-F5344CB8AC3E}">
        <p14:creationId xmlns:p14="http://schemas.microsoft.com/office/powerpoint/2010/main" val="3717130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B8706-8777-1544-B915-D04D2BE78311}" type="datetimeFigureOut">
              <a:rPr lang="en-US" smtClean="0"/>
              <a:t>4/29/15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8C3EA-F090-BE46-8904-9AC30EB8A3AD}" type="slidenum">
              <a:rPr lang="en-US" smtClean="0"/>
              <a:t>‹#›</a:t>
            </a:fld>
            <a:endParaRPr lang="en-US"/>
          </a:p>
        </p:txBody>
      </p:sp>
    </p:spTree>
    <p:extLst>
      <p:ext uri="{BB962C8B-B14F-4D97-AF65-F5344CB8AC3E}">
        <p14:creationId xmlns:p14="http://schemas.microsoft.com/office/powerpoint/2010/main" val="3688464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B8706-8777-1544-B915-D04D2BE78311}" type="datetimeFigureOut">
              <a:rPr lang="en-US" smtClean="0"/>
              <a:t>4/29/15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8C3EA-F090-BE46-8904-9AC30EB8A3AD}" type="slidenum">
              <a:rPr lang="en-US" smtClean="0"/>
              <a:t>‹#›</a:t>
            </a:fld>
            <a:endParaRPr lang="en-US"/>
          </a:p>
        </p:txBody>
      </p:sp>
    </p:spTree>
    <p:extLst>
      <p:ext uri="{BB962C8B-B14F-4D97-AF65-F5344CB8AC3E}">
        <p14:creationId xmlns:p14="http://schemas.microsoft.com/office/powerpoint/2010/main" val="3979020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0B8706-8777-1544-B915-D04D2BE78311}" type="datetimeFigureOut">
              <a:rPr lang="en-US" smtClean="0"/>
              <a:t>4/29/15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8C3EA-F090-BE46-8904-9AC30EB8A3AD}" type="slidenum">
              <a:rPr lang="en-US" smtClean="0"/>
              <a:t>‹#›</a:t>
            </a:fld>
            <a:endParaRPr lang="en-US"/>
          </a:p>
        </p:txBody>
      </p:sp>
    </p:spTree>
    <p:extLst>
      <p:ext uri="{BB962C8B-B14F-4D97-AF65-F5344CB8AC3E}">
        <p14:creationId xmlns:p14="http://schemas.microsoft.com/office/powerpoint/2010/main" val="762592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0B8706-8777-1544-B915-D04D2BE78311}" type="datetimeFigureOut">
              <a:rPr lang="en-US" smtClean="0"/>
              <a:t>4/29/15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98C3EA-F090-BE46-8904-9AC30EB8A3AD}" type="slidenum">
              <a:rPr lang="en-US" smtClean="0"/>
              <a:t>‹#›</a:t>
            </a:fld>
            <a:endParaRPr lang="en-US"/>
          </a:p>
        </p:txBody>
      </p:sp>
    </p:spTree>
    <p:extLst>
      <p:ext uri="{BB962C8B-B14F-4D97-AF65-F5344CB8AC3E}">
        <p14:creationId xmlns:p14="http://schemas.microsoft.com/office/powerpoint/2010/main" val="3512075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0B8706-8777-1544-B915-D04D2BE78311}" type="datetimeFigureOut">
              <a:rPr lang="en-US" smtClean="0"/>
              <a:t>4/29/15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98C3EA-F090-BE46-8904-9AC30EB8A3AD}" type="slidenum">
              <a:rPr lang="en-US" smtClean="0"/>
              <a:t>‹#›</a:t>
            </a:fld>
            <a:endParaRPr lang="en-US"/>
          </a:p>
        </p:txBody>
      </p:sp>
    </p:spTree>
    <p:extLst>
      <p:ext uri="{BB962C8B-B14F-4D97-AF65-F5344CB8AC3E}">
        <p14:creationId xmlns:p14="http://schemas.microsoft.com/office/powerpoint/2010/main" val="2936194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0B8706-8777-1544-B915-D04D2BE78311}" type="datetimeFigureOut">
              <a:rPr lang="en-US" smtClean="0"/>
              <a:t>4/29/15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98C3EA-F090-BE46-8904-9AC30EB8A3AD}" type="slidenum">
              <a:rPr lang="en-US" smtClean="0"/>
              <a:t>‹#›</a:t>
            </a:fld>
            <a:endParaRPr lang="en-US"/>
          </a:p>
        </p:txBody>
      </p:sp>
    </p:spTree>
    <p:extLst>
      <p:ext uri="{BB962C8B-B14F-4D97-AF65-F5344CB8AC3E}">
        <p14:creationId xmlns:p14="http://schemas.microsoft.com/office/powerpoint/2010/main" val="2034094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B8706-8777-1544-B915-D04D2BE78311}" type="datetimeFigureOut">
              <a:rPr lang="en-US" smtClean="0"/>
              <a:t>4/29/15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98C3EA-F090-BE46-8904-9AC30EB8A3AD}" type="slidenum">
              <a:rPr lang="en-US" smtClean="0"/>
              <a:t>‹#›</a:t>
            </a:fld>
            <a:endParaRPr lang="en-US"/>
          </a:p>
        </p:txBody>
      </p:sp>
    </p:spTree>
    <p:extLst>
      <p:ext uri="{BB962C8B-B14F-4D97-AF65-F5344CB8AC3E}">
        <p14:creationId xmlns:p14="http://schemas.microsoft.com/office/powerpoint/2010/main" val="2730548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0B8706-8777-1544-B915-D04D2BE78311}" type="datetimeFigureOut">
              <a:rPr lang="en-US" smtClean="0"/>
              <a:t>4/29/15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98C3EA-F090-BE46-8904-9AC30EB8A3AD}" type="slidenum">
              <a:rPr lang="en-US" smtClean="0"/>
              <a:t>‹#›</a:t>
            </a:fld>
            <a:endParaRPr lang="en-US"/>
          </a:p>
        </p:txBody>
      </p:sp>
    </p:spTree>
    <p:extLst>
      <p:ext uri="{BB962C8B-B14F-4D97-AF65-F5344CB8AC3E}">
        <p14:creationId xmlns:p14="http://schemas.microsoft.com/office/powerpoint/2010/main" val="3048315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0B8706-8777-1544-B915-D04D2BE78311}" type="datetimeFigureOut">
              <a:rPr lang="en-US" smtClean="0"/>
              <a:t>4/29/15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98C3EA-F090-BE46-8904-9AC30EB8A3AD}" type="slidenum">
              <a:rPr lang="en-US" smtClean="0"/>
              <a:t>‹#›</a:t>
            </a:fld>
            <a:endParaRPr lang="en-US"/>
          </a:p>
        </p:txBody>
      </p:sp>
    </p:spTree>
    <p:extLst>
      <p:ext uri="{BB962C8B-B14F-4D97-AF65-F5344CB8AC3E}">
        <p14:creationId xmlns:p14="http://schemas.microsoft.com/office/powerpoint/2010/main" val="37476663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0B8706-8777-1544-B915-D04D2BE78311}" type="datetimeFigureOut">
              <a:rPr lang="en-US" smtClean="0"/>
              <a:t>4/29/15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8C3EA-F090-BE46-8904-9AC30EB8A3AD}" type="slidenum">
              <a:rPr lang="en-US" smtClean="0"/>
              <a:t>‹#›</a:t>
            </a:fld>
            <a:endParaRPr lang="en-US"/>
          </a:p>
        </p:txBody>
      </p:sp>
    </p:spTree>
    <p:extLst>
      <p:ext uri="{BB962C8B-B14F-4D97-AF65-F5344CB8AC3E}">
        <p14:creationId xmlns:p14="http://schemas.microsoft.com/office/powerpoint/2010/main" val="2534517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HelgesenHandout.weebly.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4600" y="-335846"/>
            <a:ext cx="7772400" cy="1470025"/>
          </a:xfrm>
        </p:spPr>
        <p:txBody>
          <a:bodyPr/>
          <a:lstStyle/>
          <a:p>
            <a:pPr algn="l"/>
            <a:r>
              <a:rPr lang="en-US" b="1" dirty="0" smtClean="0">
                <a:solidFill>
                  <a:srgbClr val="0000FF"/>
                </a:solidFill>
                <a:latin typeface="Gill Sans"/>
                <a:cs typeface="Gill Sans"/>
              </a:rPr>
              <a:t>Energy breaks</a:t>
            </a:r>
            <a:endParaRPr lang="en-US" b="1" dirty="0">
              <a:solidFill>
                <a:srgbClr val="0000FF"/>
              </a:solidFill>
              <a:latin typeface="Gill Sans"/>
              <a:cs typeface="Gill Sans"/>
            </a:endParaRPr>
          </a:p>
        </p:txBody>
      </p:sp>
      <p:sp>
        <p:nvSpPr>
          <p:cNvPr id="3" name="Subtitle 2"/>
          <p:cNvSpPr>
            <a:spLocks noGrp="1"/>
          </p:cNvSpPr>
          <p:nvPr>
            <p:ph type="subTitle" idx="1"/>
          </p:nvPr>
        </p:nvSpPr>
        <p:spPr>
          <a:xfrm>
            <a:off x="189736" y="1134178"/>
            <a:ext cx="8954263" cy="5723822"/>
          </a:xfrm>
        </p:spPr>
        <p:txBody>
          <a:bodyPr>
            <a:normAutofit fontScale="25000" lnSpcReduction="20000"/>
          </a:bodyPr>
          <a:lstStyle/>
          <a:p>
            <a:pPr algn="l"/>
            <a:r>
              <a:rPr lang="en-US" sz="9600" dirty="0" smtClean="0">
                <a:solidFill>
                  <a:schemeClr val="tx1"/>
                </a:solidFill>
                <a:latin typeface="Gill Sans"/>
                <a:cs typeface="Gill Sans"/>
              </a:rPr>
              <a:t>Human beings were not designed to sit in desks all day.  </a:t>
            </a:r>
            <a:r>
              <a:rPr lang="en-US" sz="9600" b="1" dirty="0" smtClean="0">
                <a:solidFill>
                  <a:schemeClr val="tx1"/>
                </a:solidFill>
                <a:latin typeface="Gill Sans"/>
                <a:cs typeface="Gill Sans"/>
              </a:rPr>
              <a:t>Energy breaks</a:t>
            </a:r>
            <a:r>
              <a:rPr lang="en-US" sz="9600" dirty="0" smtClean="0">
                <a:solidFill>
                  <a:schemeClr val="tx1"/>
                </a:solidFill>
                <a:latin typeface="Gill Sans"/>
                <a:cs typeface="Gill Sans"/>
              </a:rPr>
              <a:t> are a series of short, physical activities you can use to get your students moving and energized. </a:t>
            </a:r>
          </a:p>
          <a:p>
            <a:pPr algn="l"/>
            <a:endParaRPr lang="en-US" sz="9600" dirty="0">
              <a:solidFill>
                <a:schemeClr val="tx1"/>
              </a:solidFill>
              <a:latin typeface="Gill Sans"/>
              <a:cs typeface="Gill Sans"/>
            </a:endParaRPr>
          </a:p>
          <a:p>
            <a:pPr algn="l"/>
            <a:r>
              <a:rPr lang="en-US" sz="9600" b="1" dirty="0" smtClean="0">
                <a:solidFill>
                  <a:schemeClr val="tx1"/>
                </a:solidFill>
                <a:latin typeface="Gill Sans"/>
                <a:cs typeface="Gill Sans"/>
              </a:rPr>
              <a:t>Well balanced students</a:t>
            </a:r>
            <a:r>
              <a:rPr lang="en-US" sz="9600" dirty="0" smtClean="0">
                <a:solidFill>
                  <a:schemeClr val="tx1"/>
                </a:solidFill>
                <a:latin typeface="Gill Sans"/>
                <a:cs typeface="Gill Sans"/>
              </a:rPr>
              <a:t> is simple review or fluency activity.  When students are doing a speaking/fluency activity or when you want them to review what they been doing have them stand, in pairs, toes toes touching, holding each other’s wrists (see slide 5) and balance each other as they talk.</a:t>
            </a:r>
          </a:p>
          <a:p>
            <a:pPr algn="l"/>
            <a:endParaRPr lang="en-US" sz="9600" dirty="0" smtClean="0">
              <a:solidFill>
                <a:schemeClr val="tx1"/>
              </a:solidFill>
              <a:latin typeface="Gill Sans"/>
              <a:cs typeface="Gill Sans"/>
            </a:endParaRPr>
          </a:p>
          <a:p>
            <a:pPr algn="l"/>
            <a:r>
              <a:rPr lang="en-US" sz="9600" dirty="0">
                <a:solidFill>
                  <a:schemeClr val="tx1"/>
                </a:solidFill>
                <a:latin typeface="Gill Sans"/>
                <a:cs typeface="Gill Sans"/>
              </a:rPr>
              <a:t>Afterwards, use the two slides to explain that one minute of movement gives them a 15% increase of blood, and therefore oxygen, to the brain. </a:t>
            </a:r>
          </a:p>
          <a:p>
            <a:pPr algn="l"/>
            <a:endParaRPr lang="en-US" sz="4400" dirty="0">
              <a:solidFill>
                <a:schemeClr val="tx1"/>
              </a:solidFill>
              <a:latin typeface="Gill Sans"/>
              <a:cs typeface="Gill Sans"/>
            </a:endParaRPr>
          </a:p>
          <a:p>
            <a:pPr algn="l"/>
            <a:r>
              <a:rPr lang="en-US" sz="7200" dirty="0" smtClean="0">
                <a:solidFill>
                  <a:schemeClr val="tx1"/>
                </a:solidFill>
                <a:latin typeface="Gill Sans"/>
                <a:cs typeface="Gill Sans"/>
              </a:rPr>
              <a:t>© Marc Helgesen.  </a:t>
            </a:r>
            <a:r>
              <a:rPr lang="en-US" sz="7200" smtClean="0">
                <a:solidFill>
                  <a:schemeClr val="tx1"/>
                </a:solidFill>
                <a:latin typeface="Gill Sans"/>
                <a:cs typeface="Gill Sans"/>
              </a:rPr>
              <a:t>May </a:t>
            </a:r>
            <a:r>
              <a:rPr lang="en-US" sz="7200" dirty="0" smtClean="0">
                <a:solidFill>
                  <a:schemeClr val="tx1"/>
                </a:solidFill>
                <a:latin typeface="Gill Sans"/>
                <a:cs typeface="Gill Sans"/>
              </a:rPr>
              <a:t>be freely used for non-commercial purposes.</a:t>
            </a:r>
          </a:p>
          <a:p>
            <a:pPr algn="l"/>
            <a:r>
              <a:rPr lang="en-US" sz="7200" dirty="0" smtClean="0">
                <a:solidFill>
                  <a:schemeClr val="tx1"/>
                </a:solidFill>
                <a:latin typeface="Gill Sans"/>
                <a:cs typeface="Gill Sans"/>
              </a:rPr>
              <a:t>For more, visit:  </a:t>
            </a:r>
            <a:r>
              <a:rPr lang="en-US" sz="7200" dirty="0" smtClean="0">
                <a:solidFill>
                  <a:schemeClr val="tx1"/>
                </a:solidFill>
                <a:latin typeface="Gill Sans"/>
                <a:cs typeface="Gill Sans"/>
                <a:hlinkClick r:id="rId2"/>
              </a:rPr>
              <a:t>www.HelgesenHandouts.weebly.com</a:t>
            </a:r>
            <a:r>
              <a:rPr lang="en-US" sz="7200" dirty="0" smtClean="0">
                <a:solidFill>
                  <a:schemeClr val="tx1"/>
                </a:solidFill>
                <a:latin typeface="Gill Sans"/>
                <a:cs typeface="Gill Sans"/>
              </a:rPr>
              <a:t>.   Click on “Physical activity…”</a:t>
            </a:r>
          </a:p>
          <a:p>
            <a:pPr algn="l"/>
            <a:endParaRPr lang="en-US" sz="7200" dirty="0">
              <a:solidFill>
                <a:schemeClr val="tx1"/>
              </a:solidFill>
              <a:latin typeface="Gill Sans"/>
              <a:cs typeface="Gill Sans"/>
            </a:endParaRPr>
          </a:p>
          <a:p>
            <a:pPr algn="l"/>
            <a:r>
              <a:rPr lang="en-US" sz="7200" dirty="0">
                <a:solidFill>
                  <a:srgbClr val="FF0000"/>
                </a:solidFill>
                <a:latin typeface="Gill Sans"/>
                <a:cs typeface="Gill Sans"/>
              </a:rPr>
              <a:t>This slide is for the teacher’s information.   The student slide show starts with slide 2.</a:t>
            </a:r>
          </a:p>
          <a:p>
            <a:pPr algn="l"/>
            <a:r>
              <a:rPr lang="en-US" sz="4400" dirty="0" smtClean="0">
                <a:solidFill>
                  <a:schemeClr val="tx1"/>
                </a:solidFill>
                <a:latin typeface="Gill Sans"/>
                <a:cs typeface="Gill Sans"/>
              </a:rPr>
              <a:t> </a:t>
            </a:r>
          </a:p>
          <a:p>
            <a:pPr algn="l"/>
            <a:endParaRPr lang="en-US" dirty="0">
              <a:solidFill>
                <a:schemeClr val="tx1"/>
              </a:solidFill>
              <a:latin typeface="Gill Sans"/>
              <a:cs typeface="Gill Sans"/>
            </a:endParaRPr>
          </a:p>
          <a:p>
            <a:pPr algn="l"/>
            <a:r>
              <a:rPr lang="en-US" dirty="0" smtClean="0">
                <a:solidFill>
                  <a:schemeClr val="tx1"/>
                </a:solidFill>
                <a:latin typeface="Gill Sans"/>
                <a:cs typeface="Gill Sans"/>
              </a:rPr>
              <a:t> </a:t>
            </a:r>
            <a:endParaRPr lang="en-US" dirty="0">
              <a:solidFill>
                <a:schemeClr val="tx1"/>
              </a:solidFill>
              <a:latin typeface="Gill Sans"/>
              <a:cs typeface="Gill Sans"/>
            </a:endParaRPr>
          </a:p>
        </p:txBody>
      </p:sp>
    </p:spTree>
    <p:extLst>
      <p:ext uri="{BB962C8B-B14F-4D97-AF65-F5344CB8AC3E}">
        <p14:creationId xmlns:p14="http://schemas.microsoft.com/office/powerpoint/2010/main" val="245124826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48618"/>
            <a:ext cx="5019640" cy="38563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9884" y="3603170"/>
            <a:ext cx="7683500" cy="3822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a:spLocks noChangeArrowheads="1"/>
          </p:cNvSpPr>
          <p:nvPr/>
        </p:nvSpPr>
        <p:spPr bwMode="auto">
          <a:xfrm>
            <a:off x="-56447" y="152400"/>
            <a:ext cx="93844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sz="4400" b="1" dirty="0" smtClean="0">
                <a:solidFill>
                  <a:srgbClr val="800000"/>
                </a:solidFill>
                <a:latin typeface="Gill Sans" charset="0"/>
                <a:cs typeface="Gill Sans" charset="0"/>
              </a:rPr>
              <a:t>More ideas at</a:t>
            </a:r>
          </a:p>
          <a:p>
            <a:r>
              <a:rPr lang="en-US" sz="4400" b="1" dirty="0" smtClean="0">
                <a:latin typeface="Gill Sans"/>
                <a:cs typeface="Gill Sans"/>
              </a:rPr>
              <a:t>http</a:t>
            </a:r>
            <a:r>
              <a:rPr lang="en-US" sz="4400" b="1" dirty="0">
                <a:latin typeface="Gill Sans"/>
                <a:cs typeface="Gill Sans"/>
              </a:rPr>
              <a:t>://</a:t>
            </a:r>
            <a:r>
              <a:rPr lang="en-US" sz="4400" b="1" dirty="0" err="1">
                <a:latin typeface="Gill Sans"/>
                <a:cs typeface="Gill Sans"/>
              </a:rPr>
              <a:t>tinyurl.com</a:t>
            </a:r>
            <a:r>
              <a:rPr lang="en-US" sz="4400" b="1" dirty="0">
                <a:latin typeface="Gill Sans"/>
                <a:cs typeface="Gill Sans"/>
              </a:rPr>
              <a:t>/ELT-physical</a:t>
            </a:r>
          </a:p>
          <a:p>
            <a:endParaRPr lang="en-US" sz="4400" b="1" dirty="0" smtClean="0">
              <a:solidFill>
                <a:srgbClr val="800000"/>
              </a:solidFill>
              <a:latin typeface="Gill Sans" charset="0"/>
              <a:cs typeface="Gill Sans" charset="0"/>
            </a:endParaRPr>
          </a:p>
        </p:txBody>
      </p:sp>
    </p:spTree>
    <p:extLst>
      <p:ext uri="{BB962C8B-B14F-4D97-AF65-F5344CB8AC3E}">
        <p14:creationId xmlns:p14="http://schemas.microsoft.com/office/powerpoint/2010/main" val="2299570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1"/>
            <a:ext cx="9144000" cy="6926499"/>
          </a:xfrm>
          <a:prstGeom prst="rect">
            <a:avLst/>
          </a:prstGeom>
        </p:spPr>
      </p:pic>
      <p:sp>
        <p:nvSpPr>
          <p:cNvPr id="6" name="Rounded Rectangle 5"/>
          <p:cNvSpPr/>
          <p:nvPr/>
        </p:nvSpPr>
        <p:spPr>
          <a:xfrm rot="19845357">
            <a:off x="1305547" y="4251346"/>
            <a:ext cx="8281332" cy="1208329"/>
          </a:xfrm>
          <a:prstGeom prst="roundRect">
            <a:avLst/>
          </a:prstGeom>
          <a:solidFill>
            <a:srgbClr val="FFFF00">
              <a:alpha val="8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rot="19798721">
            <a:off x="1571046" y="3978764"/>
            <a:ext cx="7776488" cy="1446550"/>
          </a:xfrm>
          <a:prstGeom prst="rect">
            <a:avLst/>
          </a:prstGeom>
        </p:spPr>
        <p:txBody>
          <a:bodyPr wrap="none">
            <a:spAutoFit/>
          </a:bodyPr>
          <a:lstStyle/>
          <a:p>
            <a:r>
              <a:rPr lang="en-US" sz="8800" b="1" dirty="0" smtClean="0">
                <a:solidFill>
                  <a:srgbClr val="FF35F7"/>
                </a:solidFill>
                <a:latin typeface="Gill Sans"/>
                <a:cs typeface="Gill Sans"/>
              </a:rPr>
              <a:t>Energy break</a:t>
            </a:r>
            <a:endParaRPr lang="en-US" sz="8800" b="1" dirty="0">
              <a:solidFill>
                <a:srgbClr val="FF35F7"/>
              </a:solidFill>
              <a:latin typeface="Gill Sans"/>
              <a:cs typeface="Gill Sans"/>
            </a:endParaRPr>
          </a:p>
        </p:txBody>
      </p:sp>
    </p:spTree>
    <p:extLst>
      <p:ext uri="{BB962C8B-B14F-4D97-AF65-F5344CB8AC3E}">
        <p14:creationId xmlns:p14="http://schemas.microsoft.com/office/powerpoint/2010/main" val="149011921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376461" y="17463"/>
            <a:ext cx="358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262615323" y="965280"/>
            <a:ext cx="271518981" cy="59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endParaRPr lang="en-US" sz="16600" b="1" dirty="0">
              <a:solidFill>
                <a:srgbClr val="FF0000"/>
              </a:solidFill>
              <a:latin typeface="Gill Sans" charset="0"/>
              <a:cs typeface="Gill Sans" charset="0"/>
            </a:endParaRPr>
          </a:p>
          <a:p>
            <a:pPr algn="r"/>
            <a:r>
              <a:rPr lang="en-US" sz="7200" b="1" dirty="0" smtClean="0">
                <a:latin typeface="Gill Sans" charset="0"/>
                <a:cs typeface="Gill Sans" charset="0"/>
              </a:rPr>
              <a:t> A </a:t>
            </a:r>
          </a:p>
          <a:p>
            <a:pPr algn="r"/>
            <a:r>
              <a:rPr lang="en-US" sz="7200" b="1" dirty="0" smtClean="0">
                <a:latin typeface="Gill Sans" charset="0"/>
                <a:cs typeface="Gill Sans" charset="0"/>
              </a:rPr>
              <a:t>well-balanced </a:t>
            </a:r>
            <a:endParaRPr lang="en-US" sz="7200" b="1" dirty="0">
              <a:latin typeface="Gill Sans" charset="0"/>
              <a:cs typeface="Gill Sans" charset="0"/>
            </a:endParaRPr>
          </a:p>
          <a:p>
            <a:pPr algn="r"/>
            <a:r>
              <a:rPr lang="en-US" sz="7200" b="1" smtClean="0">
                <a:latin typeface="Gill Sans" charset="0"/>
                <a:cs typeface="Gill Sans" charset="0"/>
              </a:rPr>
              <a:t>activity </a:t>
            </a:r>
            <a:endParaRPr lang="en-US" sz="7200" b="1" dirty="0">
              <a:latin typeface="Gill Sans" charset="0"/>
              <a:cs typeface="Gill Sans" charset="0"/>
            </a:endParaRPr>
          </a:p>
        </p:txBody>
      </p:sp>
    </p:spTree>
    <p:extLst>
      <p:ext uri="{BB962C8B-B14F-4D97-AF65-F5344CB8AC3E}">
        <p14:creationId xmlns:p14="http://schemas.microsoft.com/office/powerpoint/2010/main" val="1870057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bwMode="auto">
          <a:xfrm>
            <a:off x="-7938" y="685800"/>
            <a:ext cx="4648201"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fontScale="90000"/>
          </a:bodyPr>
          <a:lstStyle/>
          <a:p>
            <a:pPr algn="l" eaLnBrk="1" hangingPunct="1"/>
            <a:r>
              <a:rPr lang="en-US" altLang="ja-JP" sz="6000" b="1">
                <a:latin typeface="Gill Sans" charset="0"/>
                <a:ea typeface="Osaka" charset="0"/>
                <a:cs typeface="Osaka" charset="0"/>
              </a:rPr>
              <a:t>Well </a:t>
            </a:r>
            <a:br>
              <a:rPr lang="en-US" altLang="ja-JP" sz="6000" b="1">
                <a:latin typeface="Gill Sans" charset="0"/>
                <a:ea typeface="Osaka" charset="0"/>
                <a:cs typeface="Osaka" charset="0"/>
              </a:rPr>
            </a:br>
            <a:r>
              <a:rPr lang="en-US" altLang="ja-JP" sz="6000" b="1">
                <a:latin typeface="Gill Sans" charset="0"/>
                <a:ea typeface="Osaka" charset="0"/>
                <a:cs typeface="Osaka" charset="0"/>
              </a:rPr>
              <a:t>balanced </a:t>
            </a:r>
            <a:br>
              <a:rPr lang="en-US" altLang="ja-JP" sz="6000" b="1">
                <a:latin typeface="Gill Sans" charset="0"/>
                <a:ea typeface="Osaka" charset="0"/>
                <a:cs typeface="Osaka" charset="0"/>
              </a:rPr>
            </a:br>
            <a:r>
              <a:rPr lang="en-US" altLang="ja-JP" sz="6000" b="1">
                <a:latin typeface="Gill Sans" charset="0"/>
                <a:ea typeface="Osaka" charset="0"/>
                <a:cs typeface="Osaka" charset="0"/>
              </a:rPr>
              <a:t>students</a:t>
            </a:r>
            <a:endParaRPr lang="en-US" altLang="ja-JP">
              <a:latin typeface="Calibri" charset="0"/>
              <a:ea typeface="Osaka" charset="0"/>
              <a:cs typeface="Osaka" charset="0"/>
            </a:endParaRPr>
          </a:p>
        </p:txBody>
      </p:sp>
      <p:sp>
        <p:nvSpPr>
          <p:cNvPr id="90114" name="Rectangle 3"/>
          <p:cNvSpPr>
            <a:spLocks noGrp="1" noChangeArrowheads="1"/>
          </p:cNvSpPr>
          <p:nvPr>
            <p:ph type="body" idx="1"/>
          </p:nvPr>
        </p:nvSpPr>
        <p:spPr bwMode="auto">
          <a:xfrm>
            <a:off x="5562600" y="4419600"/>
            <a:ext cx="3429000"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533400" indent="-533400" eaLnBrk="1" hangingPunct="1">
              <a:lnSpc>
                <a:spcPct val="70000"/>
              </a:lnSpc>
              <a:buClr>
                <a:srgbClr val="DA2B30"/>
              </a:buClr>
              <a:buFont typeface="Times New Roman" charset="0"/>
              <a:buNone/>
            </a:pPr>
            <a:endParaRPr lang="ja-JP" altLang="en-US" sz="4400" b="1">
              <a:solidFill>
                <a:srgbClr val="130DDA"/>
              </a:solidFill>
              <a:latin typeface="Papyrus" charset="0"/>
              <a:ea typeface="Osaka" charset="0"/>
              <a:cs typeface="Osaka" charset="0"/>
            </a:endParaRPr>
          </a:p>
          <a:p>
            <a:pPr marL="533400" indent="-533400" eaLnBrk="1" hangingPunct="1">
              <a:lnSpc>
                <a:spcPct val="70000"/>
              </a:lnSpc>
              <a:buClr>
                <a:srgbClr val="DA2B30"/>
              </a:buClr>
              <a:buFont typeface="Times New Roman" charset="0"/>
              <a:buNone/>
            </a:pPr>
            <a:endParaRPr lang="ja-JP" altLang="en-US" sz="4400" b="1">
              <a:solidFill>
                <a:srgbClr val="130DDA"/>
              </a:solidFill>
              <a:latin typeface="Papyrus" charset="0"/>
              <a:ea typeface="Osaka" charset="0"/>
              <a:cs typeface="Osaka" charset="0"/>
            </a:endParaRPr>
          </a:p>
          <a:p>
            <a:pPr marL="533400" indent="-533400" eaLnBrk="1" hangingPunct="1">
              <a:lnSpc>
                <a:spcPct val="70000"/>
              </a:lnSpc>
              <a:buClr>
                <a:srgbClr val="DA2B30"/>
              </a:buClr>
              <a:buFont typeface="Wingdings" charset="0"/>
              <a:buNone/>
            </a:pPr>
            <a:endParaRPr lang="ja-JP" altLang="en-US" sz="2800" b="1">
              <a:solidFill>
                <a:srgbClr val="130DDA"/>
              </a:solidFill>
              <a:latin typeface="Papyrus" charset="0"/>
              <a:ea typeface="Osaka" charset="0"/>
              <a:cs typeface="Osaka" charset="0"/>
            </a:endParaRPr>
          </a:p>
        </p:txBody>
      </p:sp>
      <p:sp>
        <p:nvSpPr>
          <p:cNvPr id="90115" name="Rectangle 4"/>
          <p:cNvSpPr>
            <a:spLocks noChangeArrowheads="1"/>
          </p:cNvSpPr>
          <p:nvPr/>
        </p:nvSpPr>
        <p:spPr bwMode="auto">
          <a:xfrm>
            <a:off x="493713" y="25130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ja-JP" altLang="en-US">
              <a:latin typeface="Times" charset="0"/>
              <a:ea typeface="Osaka" charset="0"/>
              <a:cs typeface="Osaka" charset="0"/>
            </a:endParaRPr>
          </a:p>
        </p:txBody>
      </p:sp>
      <p:pic>
        <p:nvPicPr>
          <p:cNvPr id="9011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888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8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0764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bwMode="auto">
          <a:xfrm>
            <a:off x="-7938" y="685800"/>
            <a:ext cx="4648201"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fontScale="90000"/>
          </a:bodyPr>
          <a:lstStyle/>
          <a:p>
            <a:pPr algn="l" eaLnBrk="1" hangingPunct="1"/>
            <a:r>
              <a:rPr lang="en-US" altLang="ja-JP" sz="6000" b="1">
                <a:latin typeface="Gill Sans" charset="0"/>
                <a:ea typeface="Osaka" charset="0"/>
                <a:cs typeface="Osaka" charset="0"/>
              </a:rPr>
              <a:t>Well </a:t>
            </a:r>
            <a:br>
              <a:rPr lang="en-US" altLang="ja-JP" sz="6000" b="1">
                <a:latin typeface="Gill Sans" charset="0"/>
                <a:ea typeface="Osaka" charset="0"/>
                <a:cs typeface="Osaka" charset="0"/>
              </a:rPr>
            </a:br>
            <a:r>
              <a:rPr lang="en-US" altLang="ja-JP" sz="6000" b="1">
                <a:latin typeface="Gill Sans" charset="0"/>
                <a:ea typeface="Osaka" charset="0"/>
                <a:cs typeface="Osaka" charset="0"/>
              </a:rPr>
              <a:t>balanced </a:t>
            </a:r>
            <a:br>
              <a:rPr lang="en-US" altLang="ja-JP" sz="6000" b="1">
                <a:latin typeface="Gill Sans" charset="0"/>
                <a:ea typeface="Osaka" charset="0"/>
                <a:cs typeface="Osaka" charset="0"/>
              </a:rPr>
            </a:br>
            <a:r>
              <a:rPr lang="en-US" altLang="ja-JP" sz="6000" b="1">
                <a:latin typeface="Gill Sans" charset="0"/>
                <a:ea typeface="Osaka" charset="0"/>
                <a:cs typeface="Osaka" charset="0"/>
              </a:rPr>
              <a:t>students</a:t>
            </a:r>
            <a:endParaRPr lang="en-US" altLang="ja-JP">
              <a:latin typeface="Calibri" charset="0"/>
              <a:ea typeface="Osaka" charset="0"/>
              <a:cs typeface="Osaka" charset="0"/>
            </a:endParaRPr>
          </a:p>
        </p:txBody>
      </p:sp>
      <p:sp>
        <p:nvSpPr>
          <p:cNvPr id="93186" name="Rectangle 3"/>
          <p:cNvSpPr>
            <a:spLocks noGrp="1" noChangeArrowheads="1"/>
          </p:cNvSpPr>
          <p:nvPr>
            <p:ph type="body" idx="1"/>
          </p:nvPr>
        </p:nvSpPr>
        <p:spPr bwMode="auto">
          <a:xfrm>
            <a:off x="5562600" y="4419600"/>
            <a:ext cx="3429000"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533400" indent="-533400" eaLnBrk="1" hangingPunct="1">
              <a:lnSpc>
                <a:spcPct val="70000"/>
              </a:lnSpc>
              <a:buClr>
                <a:srgbClr val="DA2B30"/>
              </a:buClr>
              <a:buFont typeface="Times New Roman" charset="0"/>
              <a:buNone/>
            </a:pPr>
            <a:endParaRPr lang="ja-JP" altLang="en-US" sz="4400" b="1">
              <a:solidFill>
                <a:srgbClr val="130DDA"/>
              </a:solidFill>
              <a:latin typeface="Papyrus" charset="0"/>
              <a:ea typeface="Osaka" charset="0"/>
              <a:cs typeface="Osaka" charset="0"/>
            </a:endParaRPr>
          </a:p>
          <a:p>
            <a:pPr marL="533400" indent="-533400" eaLnBrk="1" hangingPunct="1">
              <a:lnSpc>
                <a:spcPct val="70000"/>
              </a:lnSpc>
              <a:buClr>
                <a:srgbClr val="DA2B30"/>
              </a:buClr>
              <a:buFont typeface="Times New Roman" charset="0"/>
              <a:buNone/>
            </a:pPr>
            <a:endParaRPr lang="ja-JP" altLang="en-US" sz="4400" b="1">
              <a:solidFill>
                <a:srgbClr val="130DDA"/>
              </a:solidFill>
              <a:latin typeface="Papyrus" charset="0"/>
              <a:ea typeface="Osaka" charset="0"/>
              <a:cs typeface="Osaka" charset="0"/>
            </a:endParaRPr>
          </a:p>
          <a:p>
            <a:pPr marL="533400" indent="-533400" eaLnBrk="1" hangingPunct="1">
              <a:lnSpc>
                <a:spcPct val="70000"/>
              </a:lnSpc>
              <a:buClr>
                <a:srgbClr val="DA2B30"/>
              </a:buClr>
              <a:buFont typeface="Wingdings" charset="0"/>
              <a:buNone/>
            </a:pPr>
            <a:endParaRPr lang="ja-JP" altLang="en-US" sz="2800" b="1">
              <a:solidFill>
                <a:srgbClr val="130DDA"/>
              </a:solidFill>
              <a:latin typeface="Papyrus" charset="0"/>
              <a:ea typeface="Osaka" charset="0"/>
              <a:cs typeface="Osaka" charset="0"/>
            </a:endParaRPr>
          </a:p>
        </p:txBody>
      </p:sp>
      <p:sp>
        <p:nvSpPr>
          <p:cNvPr id="93187" name="Rectangle 4"/>
          <p:cNvSpPr>
            <a:spLocks noChangeArrowheads="1"/>
          </p:cNvSpPr>
          <p:nvPr/>
        </p:nvSpPr>
        <p:spPr bwMode="auto">
          <a:xfrm>
            <a:off x="493713" y="25130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ja-JP" altLang="en-US">
              <a:latin typeface="Times" charset="0"/>
              <a:ea typeface="Osaka" charset="0"/>
              <a:cs typeface="Osaka" charset="0"/>
            </a:endParaRPr>
          </a:p>
        </p:txBody>
      </p:sp>
      <p:pic>
        <p:nvPicPr>
          <p:cNvPr id="9318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7008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31746" name="Subtitle 2"/>
          <p:cNvSpPr>
            <a:spLocks noGrp="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a:solidFill>
                <a:srgbClr val="898989"/>
              </a:solidFill>
              <a:latin typeface="Calibri" charset="0"/>
              <a:ea typeface="ＭＳ Ｐゴシック" charset="0"/>
              <a:cs typeface="ＭＳ Ｐゴシック" charset="0"/>
            </a:endParaRPr>
          </a:p>
        </p:txBody>
      </p:sp>
      <p:pic>
        <p:nvPicPr>
          <p:cNvPr id="3174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0050"/>
            <a:ext cx="727075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rot="2338739">
            <a:off x="3332163" y="5454650"/>
            <a:ext cx="328612" cy="533400"/>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7" name="Oval 6"/>
          <p:cNvSpPr/>
          <p:nvPr/>
        </p:nvSpPr>
        <p:spPr>
          <a:xfrm rot="2338739">
            <a:off x="3713163" y="5829300"/>
            <a:ext cx="328612" cy="533400"/>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0000"/>
              </a:solidFill>
              <a:ea typeface="ＭＳ Ｐゴシック" charset="0"/>
              <a:cs typeface="ＭＳ Ｐゴシック" charset="0"/>
            </a:endParaRPr>
          </a:p>
        </p:txBody>
      </p:sp>
      <p:sp>
        <p:nvSpPr>
          <p:cNvPr id="8" name="Oval 7"/>
          <p:cNvSpPr/>
          <p:nvPr/>
        </p:nvSpPr>
        <p:spPr>
          <a:xfrm rot="2338739">
            <a:off x="1255713" y="5559425"/>
            <a:ext cx="588962" cy="322263"/>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9" name="Oval 8"/>
          <p:cNvSpPr/>
          <p:nvPr/>
        </p:nvSpPr>
        <p:spPr>
          <a:xfrm rot="2338739">
            <a:off x="1889125" y="5472113"/>
            <a:ext cx="588963" cy="322262"/>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11" name="Oval 10"/>
          <p:cNvSpPr/>
          <p:nvPr/>
        </p:nvSpPr>
        <p:spPr>
          <a:xfrm rot="6033670">
            <a:off x="1778794" y="5006182"/>
            <a:ext cx="590550" cy="322262"/>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12" name="Oval 11"/>
          <p:cNvSpPr/>
          <p:nvPr/>
        </p:nvSpPr>
        <p:spPr>
          <a:xfrm rot="6033670">
            <a:off x="1245394" y="5158582"/>
            <a:ext cx="590550" cy="322262"/>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13" name="Oval 12"/>
          <p:cNvSpPr/>
          <p:nvPr/>
        </p:nvSpPr>
        <p:spPr>
          <a:xfrm rot="6033670">
            <a:off x="3378994" y="5158582"/>
            <a:ext cx="590550" cy="322262"/>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14" name="Oval 13"/>
          <p:cNvSpPr/>
          <p:nvPr/>
        </p:nvSpPr>
        <p:spPr>
          <a:xfrm rot="6033670">
            <a:off x="3836194" y="5568157"/>
            <a:ext cx="590550" cy="322262"/>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15" name="Oval 14"/>
          <p:cNvSpPr/>
          <p:nvPr/>
        </p:nvSpPr>
        <p:spPr>
          <a:xfrm rot="1698971" flipV="1">
            <a:off x="517525" y="3879850"/>
            <a:ext cx="1065213" cy="192088"/>
          </a:xfrm>
          <a:prstGeom prst="ellipse">
            <a:avLst/>
          </a:prstGeom>
          <a:solidFill>
            <a:srgbClr val="FF0000">
              <a:alpha val="3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16" name="Oval 15"/>
          <p:cNvSpPr/>
          <p:nvPr/>
        </p:nvSpPr>
        <p:spPr>
          <a:xfrm rot="20093634">
            <a:off x="5389563" y="3913188"/>
            <a:ext cx="889000" cy="222250"/>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0000"/>
              </a:solidFill>
              <a:ea typeface="ＭＳ Ｐゴシック" charset="0"/>
              <a:cs typeface="ＭＳ Ｐゴシック" charset="0"/>
            </a:endParaRPr>
          </a:p>
        </p:txBody>
      </p:sp>
      <p:sp>
        <p:nvSpPr>
          <p:cNvPr id="17" name="Rectangle 16"/>
          <p:cNvSpPr/>
          <p:nvPr/>
        </p:nvSpPr>
        <p:spPr>
          <a:xfrm>
            <a:off x="6324600" y="0"/>
            <a:ext cx="28194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dirty="0">
                <a:solidFill>
                  <a:srgbClr val="FFFFFF"/>
                </a:solidFill>
                <a:latin typeface="Gill Sans" pitchFamily="-108" charset="0"/>
                <a:ea typeface="Gill Sans" pitchFamily="-108" charset="0"/>
                <a:cs typeface="Gill Sans" pitchFamily="-108" charset="0"/>
              </a:rPr>
              <a:t>S20</a:t>
            </a:r>
          </a:p>
        </p:txBody>
      </p:sp>
      <p:sp>
        <p:nvSpPr>
          <p:cNvPr id="18" name="TextBox 17"/>
          <p:cNvSpPr txBox="1">
            <a:spLocks noChangeArrowheads="1"/>
          </p:cNvSpPr>
          <p:nvPr/>
        </p:nvSpPr>
        <p:spPr bwMode="auto">
          <a:xfrm>
            <a:off x="6429375" y="685800"/>
            <a:ext cx="250825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r>
              <a:rPr lang="en-US" altLang="ja-JP" sz="7200" b="1">
                <a:latin typeface="Gill Sans" charset="0"/>
                <a:cs typeface="Gill Sans" charset="0"/>
              </a:rPr>
              <a:t>20</a:t>
            </a:r>
            <a:endParaRPr lang="en-US" altLang="ja-JP" sz="5400" b="1">
              <a:latin typeface="Gill Sans" charset="0"/>
              <a:cs typeface="Gill Sans" charset="0"/>
            </a:endParaRPr>
          </a:p>
          <a:p>
            <a:r>
              <a:rPr lang="en-US" altLang="ja-JP" sz="4400" b="1">
                <a:latin typeface="Gill Sans" charset="0"/>
                <a:cs typeface="Gill Sans" charset="0"/>
              </a:rPr>
              <a:t>minutes</a:t>
            </a:r>
            <a:endParaRPr lang="en-US" altLang="ja-JP" sz="6000" b="1">
              <a:latin typeface="Gill Sans" charset="0"/>
              <a:cs typeface="Gill Sans" charset="0"/>
            </a:endParaRPr>
          </a:p>
          <a:p>
            <a:endParaRPr lang="en-US" altLang="ja-JP" sz="7200" b="1">
              <a:latin typeface="Gill Sans" charset="0"/>
              <a:cs typeface="Gill Sans" charset="0"/>
            </a:endParaRPr>
          </a:p>
        </p:txBody>
      </p:sp>
      <p:sp>
        <p:nvSpPr>
          <p:cNvPr id="19" name="TextBox 18"/>
          <p:cNvSpPr txBox="1">
            <a:spLocks noChangeArrowheads="1"/>
          </p:cNvSpPr>
          <p:nvPr/>
        </p:nvSpPr>
        <p:spPr bwMode="auto">
          <a:xfrm>
            <a:off x="6324600" y="4725988"/>
            <a:ext cx="27432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altLang="ja-JP" sz="4400" b="1">
                <a:latin typeface="Gill Sans" charset="0"/>
                <a:cs typeface="Gill Sans" charset="0"/>
              </a:rPr>
              <a:t>Blood</a:t>
            </a:r>
          </a:p>
          <a:p>
            <a:pPr algn="r"/>
            <a:r>
              <a:rPr lang="en-US" altLang="ja-JP" sz="4400" b="1">
                <a:latin typeface="Gill Sans" charset="0"/>
                <a:cs typeface="Gill Sans" charset="0"/>
              </a:rPr>
              <a:t>build-up</a:t>
            </a:r>
          </a:p>
        </p:txBody>
      </p:sp>
      <p:sp>
        <p:nvSpPr>
          <p:cNvPr id="20" name="TextBox 19"/>
          <p:cNvSpPr txBox="1">
            <a:spLocks noChangeArrowheads="1"/>
          </p:cNvSpPr>
          <p:nvPr/>
        </p:nvSpPr>
        <p:spPr bwMode="auto">
          <a:xfrm>
            <a:off x="5934366" y="69463"/>
            <a:ext cx="3164648"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Arial" charset="0"/>
                <a:ea typeface="ＭＳ Ｐゴシック" charset="0"/>
                <a:cs typeface="ＭＳ Ｐゴシック" charset="0"/>
              </a:defRPr>
            </a:lvl1pPr>
            <a:lvl2pPr marL="742950" indent="-285750">
              <a:defRPr sz="900">
                <a:solidFill>
                  <a:schemeClr val="tx1"/>
                </a:solidFill>
                <a:latin typeface="Arial" charset="0"/>
                <a:ea typeface="ＭＳ Ｐゴシック" charset="0"/>
              </a:defRPr>
            </a:lvl2pPr>
            <a:lvl3pPr marL="1143000" indent="-228600">
              <a:defRPr sz="900">
                <a:solidFill>
                  <a:schemeClr val="tx1"/>
                </a:solidFill>
                <a:latin typeface="Arial" charset="0"/>
                <a:ea typeface="ＭＳ Ｐゴシック" charset="0"/>
              </a:defRPr>
            </a:lvl3pPr>
            <a:lvl4pPr marL="1600200" indent="-228600">
              <a:defRPr sz="900">
                <a:solidFill>
                  <a:schemeClr val="tx1"/>
                </a:solidFill>
                <a:latin typeface="Arial" charset="0"/>
                <a:ea typeface="ＭＳ Ｐゴシック" charset="0"/>
              </a:defRPr>
            </a:lvl4pPr>
            <a:lvl5pPr marL="2057400" indent="-228600">
              <a:defRPr sz="900">
                <a:solidFill>
                  <a:schemeClr val="tx1"/>
                </a:solidFill>
                <a:latin typeface="Arial" charset="0"/>
                <a:ea typeface="ＭＳ Ｐゴシック" charset="0"/>
              </a:defRPr>
            </a:lvl5pPr>
            <a:lvl6pPr marL="2514600" indent="-228600" eaLnBrk="0" fontAlgn="base" hangingPunct="0">
              <a:spcBef>
                <a:spcPct val="0"/>
              </a:spcBef>
              <a:spcAft>
                <a:spcPct val="0"/>
              </a:spcAft>
              <a:defRPr sz="900">
                <a:solidFill>
                  <a:schemeClr val="tx1"/>
                </a:solidFill>
                <a:latin typeface="Arial" charset="0"/>
                <a:ea typeface="ＭＳ Ｐゴシック" charset="0"/>
              </a:defRPr>
            </a:lvl6pPr>
            <a:lvl7pPr marL="2971800" indent="-228600" eaLnBrk="0" fontAlgn="base" hangingPunct="0">
              <a:spcBef>
                <a:spcPct val="0"/>
              </a:spcBef>
              <a:spcAft>
                <a:spcPct val="0"/>
              </a:spcAft>
              <a:defRPr sz="900">
                <a:solidFill>
                  <a:schemeClr val="tx1"/>
                </a:solidFill>
                <a:latin typeface="Arial" charset="0"/>
                <a:ea typeface="ＭＳ Ｐゴシック" charset="0"/>
              </a:defRPr>
            </a:lvl7pPr>
            <a:lvl8pPr marL="3429000" indent="-228600" eaLnBrk="0" fontAlgn="base" hangingPunct="0">
              <a:spcBef>
                <a:spcPct val="0"/>
              </a:spcBef>
              <a:spcAft>
                <a:spcPct val="0"/>
              </a:spcAft>
              <a:defRPr sz="900">
                <a:solidFill>
                  <a:schemeClr val="tx1"/>
                </a:solidFill>
                <a:latin typeface="Arial" charset="0"/>
                <a:ea typeface="ＭＳ Ｐゴシック" charset="0"/>
              </a:defRPr>
            </a:lvl8pPr>
            <a:lvl9pPr marL="3886200" indent="-228600" eaLnBrk="0" fontAlgn="base" hangingPunct="0">
              <a:spcBef>
                <a:spcPct val="0"/>
              </a:spcBef>
              <a:spcAft>
                <a:spcPct val="0"/>
              </a:spcAft>
              <a:defRPr sz="900">
                <a:solidFill>
                  <a:schemeClr val="tx1"/>
                </a:solidFill>
                <a:latin typeface="Arial" charset="0"/>
                <a:ea typeface="ＭＳ Ｐゴシック" charset="0"/>
              </a:defRPr>
            </a:lvl9pPr>
          </a:lstStyle>
          <a:p>
            <a:pPr algn="r"/>
            <a:r>
              <a:rPr lang="en-US" altLang="ja-JP" sz="4400" b="1" dirty="0">
                <a:latin typeface="Gill Sans" charset="0"/>
                <a:cs typeface="Gill Sans" charset="0"/>
              </a:rPr>
              <a:t>How long </a:t>
            </a:r>
          </a:p>
          <a:p>
            <a:pPr algn="r"/>
            <a:r>
              <a:rPr lang="en-US" altLang="ja-JP" sz="4400" b="1" dirty="0">
                <a:latin typeface="Gill Sans" charset="0"/>
                <a:cs typeface="Gill Sans" charset="0"/>
              </a:rPr>
              <a:t>do </a:t>
            </a:r>
            <a:r>
              <a:rPr lang="en-US" altLang="ja-JP" sz="4400" b="1" dirty="0" smtClean="0">
                <a:latin typeface="Gill Sans" charset="0"/>
                <a:cs typeface="Gill Sans" charset="0"/>
              </a:rPr>
              <a:t>you </a:t>
            </a:r>
            <a:endParaRPr lang="en-US" altLang="ja-JP" sz="4400" b="1" dirty="0">
              <a:latin typeface="Gill Sans" charset="0"/>
              <a:cs typeface="Gill Sans" charset="0"/>
            </a:endParaRPr>
          </a:p>
          <a:p>
            <a:pPr algn="r"/>
            <a:r>
              <a:rPr lang="en-US" altLang="ja-JP" sz="4400" b="1" dirty="0" smtClean="0">
                <a:latin typeface="Gill Sans" charset="0"/>
                <a:cs typeface="Gill Sans" charset="0"/>
              </a:rPr>
              <a:t>sit </a:t>
            </a:r>
            <a:r>
              <a:rPr lang="en-US" altLang="ja-JP" sz="4400" b="1" dirty="0">
                <a:latin typeface="Gill Sans" charset="0"/>
                <a:cs typeface="Gill Sans" charset="0"/>
              </a:rPr>
              <a:t>in </a:t>
            </a:r>
          </a:p>
          <a:p>
            <a:pPr algn="r"/>
            <a:r>
              <a:rPr lang="en-US" altLang="ja-JP" sz="4400" b="1" dirty="0">
                <a:latin typeface="Gill Sans" charset="0"/>
                <a:cs typeface="Gill Sans" charset="0"/>
              </a:rPr>
              <a:t>class?</a:t>
            </a:r>
            <a:endParaRPr lang="en-US" altLang="ja-JP" sz="6000" b="1" dirty="0">
              <a:latin typeface="Gill Sans" charset="0"/>
              <a:cs typeface="Gill Sans" charset="0"/>
            </a:endParaRPr>
          </a:p>
          <a:p>
            <a:endParaRPr lang="en-US" altLang="ja-JP" sz="7200" b="1" dirty="0">
              <a:latin typeface="Gill Sans" charset="0"/>
              <a:cs typeface="Gill Sans" charset="0"/>
            </a:endParaRPr>
          </a:p>
        </p:txBody>
      </p:sp>
    </p:spTree>
    <p:extLst>
      <p:ext uri="{BB962C8B-B14F-4D97-AF65-F5344CB8AC3E}">
        <p14:creationId xmlns:p14="http://schemas.microsoft.com/office/powerpoint/2010/main" val="421157751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0"/>
                                        <p:tgtEl>
                                          <p:spTgt spid="1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par>
                          <p:cTn id="39" fill="hold" nodeType="afterGroup">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par>
                          <p:cTn id="42" fill="hold" nodeType="afterGroup">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P spid="14" grpId="0" animBg="1"/>
      <p:bldP spid="15" grpId="0" animBg="1"/>
      <p:bldP spid="16" grpId="0" animBg="1"/>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8363" y="850205"/>
            <a:ext cx="3195637" cy="1143000"/>
          </a:xfrm>
        </p:spPr>
        <p:txBody>
          <a:bodyPr>
            <a:normAutofit fontScale="90000"/>
          </a:bodyPr>
          <a:lstStyle/>
          <a:p>
            <a:pPr algn="r">
              <a:defRPr/>
            </a:pPr>
            <a:r>
              <a:rPr lang="en-US" sz="5900" b="1" dirty="0">
                <a:latin typeface="Gill Sans" charset="0"/>
                <a:ea typeface="Gill Sans" charset="0"/>
                <a:cs typeface="Gill Sans" charset="0"/>
              </a:rPr>
              <a:t>1</a:t>
            </a:r>
            <a:r>
              <a:rPr lang="en-US" sz="4000" b="1" dirty="0">
                <a:latin typeface="Gill Sans" charset="0"/>
                <a:ea typeface="Gill Sans" charset="0"/>
                <a:cs typeface="Gill Sans" charset="0"/>
              </a:rPr>
              <a:t> </a:t>
            </a:r>
            <a:r>
              <a:rPr lang="en-US" sz="4000" b="1" dirty="0" smtClean="0">
                <a:latin typeface="Gill Sans" charset="0"/>
                <a:ea typeface="Gill Sans" charset="0"/>
                <a:cs typeface="Gill Sans" charset="0"/>
              </a:rPr>
              <a:t>minute</a:t>
            </a:r>
            <a:br>
              <a:rPr lang="en-US" sz="4000" b="1" dirty="0" smtClean="0">
                <a:latin typeface="Gill Sans" charset="0"/>
                <a:ea typeface="Gill Sans" charset="0"/>
                <a:cs typeface="Gill Sans" charset="0"/>
              </a:rPr>
            </a:br>
            <a:r>
              <a:rPr lang="en-US" sz="4000" b="1" dirty="0" smtClean="0">
                <a:latin typeface="Gill Sans" charset="0"/>
                <a:ea typeface="Gill Sans" charset="0"/>
                <a:cs typeface="Gill Sans" charset="0"/>
              </a:rPr>
              <a:t>of movement</a:t>
            </a:r>
            <a:r>
              <a:rPr lang="en-US" sz="3600" dirty="0">
                <a:ea typeface="ＭＳ Ｐゴシック" charset="-128"/>
                <a:cs typeface="ＭＳ Ｐゴシック" charset="-128"/>
              </a:rPr>
              <a:t/>
            </a:r>
            <a:br>
              <a:rPr lang="en-US" sz="3600" dirty="0">
                <a:ea typeface="ＭＳ Ｐゴシック" charset="-128"/>
                <a:cs typeface="ＭＳ Ｐゴシック" charset="-128"/>
              </a:rPr>
            </a:br>
            <a:r>
              <a:rPr lang="en-US" sz="3600" dirty="0">
                <a:ea typeface="ＭＳ Ｐゴシック" charset="-128"/>
                <a:cs typeface="ＭＳ Ｐゴシック" charset="-128"/>
              </a:rPr>
              <a:t/>
            </a:r>
            <a:br>
              <a:rPr lang="en-US" sz="3600" dirty="0">
                <a:ea typeface="ＭＳ Ｐゴシック" charset="-128"/>
                <a:cs typeface="ＭＳ Ｐゴシック" charset="-128"/>
              </a:rPr>
            </a:br>
            <a:endParaRPr lang="en-US" sz="3600" dirty="0">
              <a:ea typeface="ＭＳ Ｐゴシック" charset="-128"/>
              <a:cs typeface="ＭＳ Ｐゴシック" charset="-128"/>
            </a:endParaRPr>
          </a:p>
        </p:txBody>
      </p:sp>
      <p:sp>
        <p:nvSpPr>
          <p:cNvPr id="3" name="Content Placeholder 2"/>
          <p:cNvSpPr>
            <a:spLocks noGrp="1"/>
          </p:cNvSpPr>
          <p:nvPr>
            <p:ph idx="1"/>
          </p:nvPr>
        </p:nvSpPr>
        <p:spPr bwMode="auto">
          <a:xfrm>
            <a:off x="5948363" y="1496695"/>
            <a:ext cx="3195637" cy="564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fontScale="85000" lnSpcReduction="20000"/>
          </a:bodyPr>
          <a:lstStyle/>
          <a:p>
            <a:pPr algn="r">
              <a:buFont typeface="Arial" charset="0"/>
              <a:buNone/>
            </a:pPr>
            <a:r>
              <a:rPr lang="en-US" altLang="ja-JP" sz="24000" b="1" dirty="0">
                <a:solidFill>
                  <a:srgbClr val="800000"/>
                </a:solidFill>
                <a:latin typeface="Gill Sans" charset="0"/>
                <a:ea typeface="ＭＳ Ｐゴシック" charset="0"/>
                <a:cs typeface="Gill Sans" charset="0"/>
              </a:rPr>
              <a:t>+</a:t>
            </a:r>
            <a:r>
              <a:rPr lang="en-US" altLang="ja-JP" sz="12400" b="1" dirty="0">
                <a:solidFill>
                  <a:srgbClr val="800000"/>
                </a:solidFill>
                <a:latin typeface="Gill Sans" charset="0"/>
                <a:ea typeface="ＭＳ Ｐゴシック" charset="0"/>
                <a:cs typeface="Gill Sans" charset="0"/>
              </a:rPr>
              <a:t> 15</a:t>
            </a:r>
            <a:r>
              <a:rPr lang="en-US" altLang="ja-JP" sz="12400" b="1" dirty="0" smtClean="0">
                <a:solidFill>
                  <a:srgbClr val="800000"/>
                </a:solidFill>
                <a:latin typeface="Gill Sans" charset="0"/>
                <a:ea typeface="ＭＳ Ｐゴシック" charset="0"/>
                <a:cs typeface="Gill Sans" charset="0"/>
              </a:rPr>
              <a:t>%</a:t>
            </a:r>
          </a:p>
          <a:p>
            <a:pPr algn="r">
              <a:buFont typeface="Arial" charset="0"/>
              <a:buNone/>
            </a:pPr>
            <a:r>
              <a:rPr lang="en-US" altLang="ja-JP" sz="4400" dirty="0" smtClean="0">
                <a:solidFill>
                  <a:srgbClr val="800000"/>
                </a:solidFill>
                <a:latin typeface="Gill Sans" charset="0"/>
                <a:ea typeface="ＭＳ Ｐゴシック" charset="0"/>
                <a:cs typeface="Gill Sans" charset="0"/>
              </a:rPr>
              <a:t> blood &amp; oxygen to the brain</a:t>
            </a:r>
            <a:endParaRPr lang="en-US" altLang="ja-JP" sz="4400" dirty="0">
              <a:solidFill>
                <a:srgbClr val="800000"/>
              </a:solidFill>
              <a:latin typeface="Gill Sans" charset="0"/>
              <a:ea typeface="ＭＳ Ｐゴシック" charset="0"/>
              <a:cs typeface="Gill Sans" charset="0"/>
            </a:endParaRPr>
          </a:p>
        </p:txBody>
      </p:sp>
      <p:pic>
        <p:nvPicPr>
          <p:cNvPr id="3277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48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rot="306038">
            <a:off x="850900" y="558800"/>
            <a:ext cx="590550" cy="322263"/>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6" name="Oval 5"/>
          <p:cNvSpPr/>
          <p:nvPr/>
        </p:nvSpPr>
        <p:spPr>
          <a:xfrm rot="306038">
            <a:off x="4578350" y="787400"/>
            <a:ext cx="590550" cy="322263"/>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0000"/>
              </a:solidFill>
              <a:ea typeface="ＭＳ Ｐゴシック" charset="0"/>
              <a:cs typeface="ＭＳ Ｐゴシック" charset="0"/>
            </a:endParaRPr>
          </a:p>
        </p:txBody>
      </p:sp>
      <p:sp>
        <p:nvSpPr>
          <p:cNvPr id="4" name="Rounded Rectangle 3"/>
          <p:cNvSpPr/>
          <p:nvPr/>
        </p:nvSpPr>
        <p:spPr>
          <a:xfrm>
            <a:off x="141118" y="5962711"/>
            <a:ext cx="5256642" cy="895289"/>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000" dirty="0" smtClean="0">
                <a:solidFill>
                  <a:srgbClr val="000000"/>
                </a:solidFill>
              </a:rPr>
              <a:t>Source: Sousa, D. (2011) </a:t>
            </a:r>
            <a:r>
              <a:rPr lang="en-US" sz="2000" i="1" dirty="0" smtClean="0">
                <a:solidFill>
                  <a:srgbClr val="000000"/>
                </a:solidFill>
              </a:rPr>
              <a:t>How the Brain Learns, </a:t>
            </a:r>
            <a:r>
              <a:rPr lang="en-US" sz="2000" dirty="0" smtClean="0">
                <a:solidFill>
                  <a:srgbClr val="000000"/>
                </a:solidFill>
              </a:rPr>
              <a:t>Thousand Oaks, CA: Corwin Press.</a:t>
            </a:r>
            <a:r>
              <a:rPr lang="en-US" i="1" dirty="0" smtClean="0">
                <a:solidFill>
                  <a:srgbClr val="000000"/>
                </a:solidFill>
              </a:rPr>
              <a:t> </a:t>
            </a:r>
            <a:endParaRPr lang="en-US" dirty="0">
              <a:solidFill>
                <a:srgbClr val="000000"/>
              </a:solidFill>
            </a:endParaRPr>
          </a:p>
        </p:txBody>
      </p:sp>
    </p:spTree>
    <p:extLst>
      <p:ext uri="{BB962C8B-B14F-4D97-AF65-F5344CB8AC3E}">
        <p14:creationId xmlns:p14="http://schemas.microsoft.com/office/powerpoint/2010/main" val="399333433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0"/>
                                        <p:tgtEl>
                                          <p:spTgt spid="6"/>
                                        </p:tgtEl>
                                      </p:cBhvr>
                                    </p:animEffect>
                                  </p:childTnLst>
                                </p:cTn>
                              </p:par>
                            </p:childTnLst>
                          </p:cTn>
                        </p:par>
                        <p:par>
                          <p:cTn id="11" fill="hold" nodeType="afterGroup">
                            <p:stCondLst>
                              <p:cond delay="5000"/>
                            </p:stCondLst>
                            <p:childTnLst>
                              <p:par>
                                <p:cTn id="12" presetID="1"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376461" y="17463"/>
            <a:ext cx="358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Callout 2"/>
          <p:cNvSpPr/>
          <p:nvPr/>
        </p:nvSpPr>
        <p:spPr>
          <a:xfrm>
            <a:off x="3957861" y="2138249"/>
            <a:ext cx="4703805" cy="2908588"/>
          </a:xfrm>
          <a:prstGeom prst="wedgeEllipseCallout">
            <a:avLst>
              <a:gd name="adj1" fmla="val -67215"/>
              <a:gd name="adj2" fmla="val -65677"/>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smtClean="0">
                <a:solidFill>
                  <a:srgbClr val="FFFF00"/>
                </a:solidFill>
                <a:latin typeface="Chalkduster"/>
                <a:cs typeface="Chalkduster"/>
              </a:rPr>
              <a:t>Let’s</a:t>
            </a:r>
          </a:p>
          <a:p>
            <a:pPr algn="ctr"/>
            <a:r>
              <a:rPr lang="en-US" sz="6600" dirty="0">
                <a:solidFill>
                  <a:srgbClr val="FFFF00"/>
                </a:solidFill>
                <a:latin typeface="Chalkduster"/>
                <a:cs typeface="Chalkduster"/>
              </a:rPr>
              <a:t>m</a:t>
            </a:r>
            <a:r>
              <a:rPr lang="en-US" sz="6600" dirty="0" smtClean="0">
                <a:solidFill>
                  <a:srgbClr val="FFFF00"/>
                </a:solidFill>
                <a:latin typeface="Chalkduster"/>
                <a:cs typeface="Chalkduster"/>
              </a:rPr>
              <a:t>ove!</a:t>
            </a:r>
            <a:endParaRPr lang="en-US" sz="6600" dirty="0">
              <a:solidFill>
                <a:srgbClr val="FFFF00"/>
              </a:solidFill>
              <a:latin typeface="Chalkduster"/>
              <a:cs typeface="Chalkduster"/>
            </a:endParaRPr>
          </a:p>
        </p:txBody>
      </p:sp>
    </p:spTree>
    <p:extLst>
      <p:ext uri="{BB962C8B-B14F-4D97-AF65-F5344CB8AC3E}">
        <p14:creationId xmlns:p14="http://schemas.microsoft.com/office/powerpoint/2010/main" val="4080524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166</TotalTime>
  <Words>275</Words>
  <Application>Microsoft Macintosh PowerPoint</Application>
  <PresentationFormat>On-screen Show (4:3)</PresentationFormat>
  <Paragraphs>45</Paragraphs>
  <Slides>10</Slides>
  <Notes>2</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Energy breaks</vt:lpstr>
      <vt:lpstr>PowerPoint Presentation</vt:lpstr>
      <vt:lpstr>PowerPoint Presentation</vt:lpstr>
      <vt:lpstr>Well  balanced  students</vt:lpstr>
      <vt:lpstr>PowerPoint Presentation</vt:lpstr>
      <vt:lpstr>Well  balanced  students</vt:lpstr>
      <vt:lpstr>PowerPoint Presentation</vt:lpstr>
      <vt:lpstr>1 minute of movement  </vt:lpstr>
      <vt:lpstr>PowerPoint Presentation</vt:lpstr>
      <vt:lpstr>PowerPoint Presentation</vt:lpstr>
    </vt:vector>
  </TitlesOfParts>
  <Company>Miyagi Gakuin Women's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Helgesen</dc:creator>
  <cp:lastModifiedBy>Marc Helgesen</cp:lastModifiedBy>
  <cp:revision>20</cp:revision>
  <dcterms:created xsi:type="dcterms:W3CDTF">2015-01-17T07:13:11Z</dcterms:created>
  <dcterms:modified xsi:type="dcterms:W3CDTF">2015-04-29T07:11:26Z</dcterms:modified>
</cp:coreProperties>
</file>