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9" r:id="rId2"/>
    <p:sldId id="256" r:id="rId3"/>
    <p:sldId id="271" r:id="rId4"/>
    <p:sldId id="272" r:id="rId5"/>
    <p:sldId id="266" r:id="rId6"/>
    <p:sldId id="27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5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6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9BD1D-7099-E748-BAD8-E7DE77FD6CBC}" type="datetimeFigureOut">
              <a:rPr lang="en-US" smtClean="0"/>
              <a:t>4/29/15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03D0C-FFE2-184F-B789-4FD32ED9E3FA}" type="slidenum">
              <a:rPr lang="en-US" smtClean="0"/>
              <a:t>‹#›</a:t>
            </a:fld>
            <a:endParaRPr lang="en-US"/>
          </a:p>
        </p:txBody>
      </p:sp>
    </p:spTree>
    <p:extLst>
      <p:ext uri="{BB962C8B-B14F-4D97-AF65-F5344CB8AC3E}">
        <p14:creationId xmlns:p14="http://schemas.microsoft.com/office/powerpoint/2010/main" val="3289764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B8706-8777-1544-B915-D04D2BE7831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187630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B8706-8777-1544-B915-D04D2BE7831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71713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B8706-8777-1544-B915-D04D2BE7831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68846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B8706-8777-1544-B915-D04D2BE7831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97902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0B8706-8777-1544-B915-D04D2BE78311}"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76259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B8706-8777-1544-B915-D04D2BE7831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51207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B8706-8777-1544-B915-D04D2BE78311}" type="datetimeFigureOut">
              <a:rPr lang="en-US" smtClean="0"/>
              <a:t>4/29/15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293619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B8706-8777-1544-B915-D04D2BE78311}" type="datetimeFigureOut">
              <a:rPr lang="en-US" smtClean="0"/>
              <a:t>4/29/15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203409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B8706-8777-1544-B915-D04D2BE78311}" type="datetimeFigureOut">
              <a:rPr lang="en-US" smtClean="0"/>
              <a:t>4/29/15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273054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B8706-8777-1544-B915-D04D2BE7831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04831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B8706-8777-1544-B915-D04D2BE78311}"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C3EA-F090-BE46-8904-9AC30EB8A3AD}" type="slidenum">
              <a:rPr lang="en-US" smtClean="0"/>
              <a:t>‹#›</a:t>
            </a:fld>
            <a:endParaRPr lang="en-US"/>
          </a:p>
        </p:txBody>
      </p:sp>
    </p:spTree>
    <p:extLst>
      <p:ext uri="{BB962C8B-B14F-4D97-AF65-F5344CB8AC3E}">
        <p14:creationId xmlns:p14="http://schemas.microsoft.com/office/powerpoint/2010/main" val="3747666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B8706-8777-1544-B915-D04D2BE78311}" type="datetimeFigureOut">
              <a:rPr lang="en-US" smtClean="0"/>
              <a:t>4/29/15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C3EA-F090-BE46-8904-9AC30EB8A3AD}" type="slidenum">
              <a:rPr lang="en-US" smtClean="0"/>
              <a:t>‹#›</a:t>
            </a:fld>
            <a:endParaRPr lang="en-US"/>
          </a:p>
        </p:txBody>
      </p:sp>
    </p:spTree>
    <p:extLst>
      <p:ext uri="{BB962C8B-B14F-4D97-AF65-F5344CB8AC3E}">
        <p14:creationId xmlns:p14="http://schemas.microsoft.com/office/powerpoint/2010/main" val="25345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HelgesenHandout.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00" y="-335846"/>
            <a:ext cx="7772400" cy="1470025"/>
          </a:xfrm>
        </p:spPr>
        <p:txBody>
          <a:bodyPr/>
          <a:lstStyle/>
          <a:p>
            <a:pPr algn="l"/>
            <a:r>
              <a:rPr lang="en-US" b="1" dirty="0" smtClean="0">
                <a:solidFill>
                  <a:srgbClr val="0000FF"/>
                </a:solidFill>
                <a:latin typeface="Gill Sans"/>
                <a:cs typeface="Gill Sans"/>
              </a:rPr>
              <a:t>Energy breaks</a:t>
            </a:r>
            <a:endParaRPr lang="en-US" b="1" dirty="0">
              <a:solidFill>
                <a:srgbClr val="0000FF"/>
              </a:solidFill>
              <a:latin typeface="Gill Sans"/>
              <a:cs typeface="Gill Sans"/>
            </a:endParaRPr>
          </a:p>
        </p:txBody>
      </p:sp>
      <p:sp>
        <p:nvSpPr>
          <p:cNvPr id="3" name="Subtitle 2"/>
          <p:cNvSpPr>
            <a:spLocks noGrp="1"/>
          </p:cNvSpPr>
          <p:nvPr>
            <p:ph type="subTitle" idx="1"/>
          </p:nvPr>
        </p:nvSpPr>
        <p:spPr>
          <a:xfrm>
            <a:off x="189736" y="958336"/>
            <a:ext cx="8954263" cy="5723822"/>
          </a:xfrm>
        </p:spPr>
        <p:txBody>
          <a:bodyPr>
            <a:normAutofit fontScale="25000" lnSpcReduction="20000"/>
          </a:bodyPr>
          <a:lstStyle/>
          <a:p>
            <a:pPr algn="l"/>
            <a:r>
              <a:rPr lang="en-US" sz="11200" dirty="0" smtClean="0">
                <a:solidFill>
                  <a:schemeClr val="tx1"/>
                </a:solidFill>
                <a:latin typeface="Gill Sans"/>
                <a:cs typeface="Gill Sans"/>
              </a:rPr>
              <a:t>Human beings were not designed to sit in desks all day.  </a:t>
            </a:r>
            <a:r>
              <a:rPr lang="en-US" sz="11200" b="1" dirty="0" smtClean="0">
                <a:solidFill>
                  <a:schemeClr val="tx1"/>
                </a:solidFill>
                <a:latin typeface="Gill Sans"/>
                <a:cs typeface="Gill Sans"/>
              </a:rPr>
              <a:t>Energy breaks</a:t>
            </a:r>
            <a:r>
              <a:rPr lang="en-US" sz="11200" dirty="0" smtClean="0">
                <a:solidFill>
                  <a:schemeClr val="tx1"/>
                </a:solidFill>
                <a:latin typeface="Gill Sans"/>
                <a:cs typeface="Gill Sans"/>
              </a:rPr>
              <a:t> are a series of short, physical activities you can use to get your students moving and energized. </a:t>
            </a:r>
          </a:p>
          <a:p>
            <a:pPr algn="l"/>
            <a:endParaRPr lang="en-US" sz="11200" dirty="0">
              <a:solidFill>
                <a:schemeClr val="tx1"/>
              </a:solidFill>
              <a:latin typeface="Gill Sans"/>
              <a:cs typeface="Gill Sans"/>
            </a:endParaRPr>
          </a:p>
          <a:p>
            <a:pPr algn="l"/>
            <a:r>
              <a:rPr lang="en-US" sz="11200" b="1" dirty="0" smtClean="0">
                <a:solidFill>
                  <a:schemeClr val="tx1"/>
                </a:solidFill>
                <a:latin typeface="Gill Sans"/>
                <a:cs typeface="Gill Sans"/>
              </a:rPr>
              <a:t>Walk &amp; talk</a:t>
            </a:r>
            <a:r>
              <a:rPr lang="en-US" sz="11200" dirty="0" smtClean="0">
                <a:solidFill>
                  <a:schemeClr val="tx1"/>
                </a:solidFill>
                <a:latin typeface="Gill Sans"/>
                <a:cs typeface="Gill Sans"/>
              </a:rPr>
              <a:t> is simple.  When students are doing a speaking/fluency activity, have them, in pairs, stand and walk around the room.</a:t>
            </a:r>
          </a:p>
          <a:p>
            <a:pPr algn="l"/>
            <a:endParaRPr lang="en-US" sz="11200" b="1" dirty="0">
              <a:solidFill>
                <a:schemeClr val="tx1"/>
              </a:solidFill>
              <a:latin typeface="Gill Sans"/>
              <a:cs typeface="Gill Sans"/>
            </a:endParaRPr>
          </a:p>
          <a:p>
            <a:pPr algn="l"/>
            <a:r>
              <a:rPr lang="en-US" sz="11200" dirty="0" smtClean="0">
                <a:solidFill>
                  <a:schemeClr val="tx1"/>
                </a:solidFill>
                <a:latin typeface="Gill Sans"/>
                <a:cs typeface="Gill Sans"/>
              </a:rPr>
              <a:t>Afterwards, use slide 4 to point out that we all really should move more.  By “meant to walk”, we are referring to the fact that we evolved over thousands of years. It has only been in the past 1-200 years that people walk so little.</a:t>
            </a:r>
          </a:p>
          <a:p>
            <a:pPr algn="l"/>
            <a:endParaRPr lang="en-US" sz="7200" dirty="0">
              <a:solidFill>
                <a:schemeClr val="tx1"/>
              </a:solidFill>
              <a:latin typeface="Gill Sans"/>
              <a:cs typeface="Gill Sans"/>
            </a:endParaRPr>
          </a:p>
          <a:p>
            <a:pPr algn="l"/>
            <a:r>
              <a:rPr lang="en-US" sz="7200" dirty="0" smtClean="0">
                <a:solidFill>
                  <a:schemeClr val="tx1"/>
                </a:solidFill>
                <a:latin typeface="Gill Sans"/>
                <a:cs typeface="Gill Sans"/>
              </a:rPr>
              <a:t>© Marc Helgesen.  </a:t>
            </a:r>
            <a:r>
              <a:rPr lang="en-US" sz="7200" smtClean="0">
                <a:solidFill>
                  <a:schemeClr val="tx1"/>
                </a:solidFill>
                <a:latin typeface="Gill Sans"/>
                <a:cs typeface="Gill Sans"/>
              </a:rPr>
              <a:t>Maybe </a:t>
            </a:r>
            <a:r>
              <a:rPr lang="en-US" sz="7200" smtClean="0">
                <a:solidFill>
                  <a:schemeClr val="tx1"/>
                </a:solidFill>
                <a:latin typeface="Gill Sans"/>
                <a:cs typeface="Gill Sans"/>
              </a:rPr>
              <a:t> </a:t>
            </a:r>
            <a:r>
              <a:rPr lang="en-US" sz="7200" dirty="0" smtClean="0">
                <a:solidFill>
                  <a:schemeClr val="tx1"/>
                </a:solidFill>
                <a:latin typeface="Gill Sans"/>
                <a:cs typeface="Gill Sans"/>
              </a:rPr>
              <a:t>freely used for non-commercial purposes.</a:t>
            </a:r>
          </a:p>
          <a:p>
            <a:pPr algn="l"/>
            <a:r>
              <a:rPr lang="en-US" sz="7200" dirty="0" smtClean="0">
                <a:solidFill>
                  <a:schemeClr val="tx1"/>
                </a:solidFill>
                <a:latin typeface="Gill Sans"/>
                <a:cs typeface="Gill Sans"/>
              </a:rPr>
              <a:t>For more, visit:  </a:t>
            </a:r>
            <a:r>
              <a:rPr lang="en-US" sz="7200" dirty="0" smtClean="0">
                <a:solidFill>
                  <a:schemeClr val="tx1"/>
                </a:solidFill>
                <a:latin typeface="Gill Sans"/>
                <a:cs typeface="Gill Sans"/>
                <a:hlinkClick r:id="rId2"/>
              </a:rPr>
              <a:t>www.HelgesenHandouts.weebly.com</a:t>
            </a:r>
            <a:r>
              <a:rPr lang="en-US" sz="7200" dirty="0" smtClean="0">
                <a:solidFill>
                  <a:schemeClr val="tx1"/>
                </a:solidFill>
                <a:latin typeface="Gill Sans"/>
                <a:cs typeface="Gill Sans"/>
              </a:rPr>
              <a:t>.   Click on “Physical activity…” </a:t>
            </a:r>
          </a:p>
          <a:p>
            <a:pPr algn="l"/>
            <a:endParaRPr lang="en-US" sz="4400" dirty="0">
              <a:solidFill>
                <a:schemeClr val="tx1"/>
              </a:solidFill>
              <a:latin typeface="Gill Sans"/>
              <a:cs typeface="Gill Sans"/>
            </a:endParaRPr>
          </a:p>
          <a:p>
            <a:pPr algn="l"/>
            <a:r>
              <a:rPr lang="en-US" sz="7200" dirty="0" smtClean="0">
                <a:solidFill>
                  <a:schemeClr val="tx1"/>
                </a:solidFill>
                <a:latin typeface="Gill Sans"/>
                <a:cs typeface="Gill Sans"/>
              </a:rPr>
              <a:t> </a:t>
            </a:r>
            <a:r>
              <a:rPr lang="en-US" sz="7200" dirty="0">
                <a:solidFill>
                  <a:srgbClr val="FF0000"/>
                </a:solidFill>
                <a:latin typeface="Gill Sans"/>
                <a:cs typeface="Gill Sans"/>
              </a:rPr>
              <a:t>This slide is for the teacher’s information.   The student slide show starts with slide 2.</a:t>
            </a:r>
          </a:p>
          <a:p>
            <a:pPr algn="l"/>
            <a:endParaRPr lang="en-US" dirty="0">
              <a:solidFill>
                <a:schemeClr val="tx1"/>
              </a:solidFill>
              <a:latin typeface="Gill Sans"/>
              <a:cs typeface="Gill Sans"/>
            </a:endParaRPr>
          </a:p>
        </p:txBody>
      </p:sp>
    </p:spTree>
    <p:extLst>
      <p:ext uri="{BB962C8B-B14F-4D97-AF65-F5344CB8AC3E}">
        <p14:creationId xmlns:p14="http://schemas.microsoft.com/office/powerpoint/2010/main" val="794003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9144000" cy="6926499"/>
          </a:xfrm>
          <a:prstGeom prst="rect">
            <a:avLst/>
          </a:prstGeom>
        </p:spPr>
      </p:pic>
      <p:sp>
        <p:nvSpPr>
          <p:cNvPr id="6" name="Rounded Rectangle 5"/>
          <p:cNvSpPr/>
          <p:nvPr/>
        </p:nvSpPr>
        <p:spPr>
          <a:xfrm rot="19845357">
            <a:off x="1305547" y="4251346"/>
            <a:ext cx="8281332" cy="1208329"/>
          </a:xfrm>
          <a:prstGeom prst="roundRect">
            <a:avLst/>
          </a:prstGeom>
          <a:solidFill>
            <a:srgbClr val="FFFF00">
              <a:alpha val="8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9798721">
            <a:off x="1571046" y="3978764"/>
            <a:ext cx="7776488" cy="1446550"/>
          </a:xfrm>
          <a:prstGeom prst="rect">
            <a:avLst/>
          </a:prstGeom>
        </p:spPr>
        <p:txBody>
          <a:bodyPr wrap="none">
            <a:spAutoFit/>
          </a:bodyPr>
          <a:lstStyle/>
          <a:p>
            <a:r>
              <a:rPr lang="en-US" sz="8800" b="1" dirty="0" smtClean="0">
                <a:solidFill>
                  <a:srgbClr val="FF35F7"/>
                </a:solidFill>
                <a:latin typeface="Gill Sans"/>
                <a:cs typeface="Gill Sans"/>
              </a:rPr>
              <a:t>Energy break</a:t>
            </a:r>
            <a:endParaRPr lang="en-US" sz="8800" b="1" dirty="0">
              <a:solidFill>
                <a:srgbClr val="FF35F7"/>
              </a:solidFill>
              <a:latin typeface="Gill Sans"/>
              <a:cs typeface="Gill Sans"/>
            </a:endParaRPr>
          </a:p>
        </p:txBody>
      </p:sp>
    </p:spTree>
    <p:extLst>
      <p:ext uri="{BB962C8B-B14F-4D97-AF65-F5344CB8AC3E}">
        <p14:creationId xmlns:p14="http://schemas.microsoft.com/office/powerpoint/2010/main" val="1490119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280168" y="1600200"/>
            <a:ext cx="433043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pPr algn="r"/>
            <a:endParaRPr lang="en-US" sz="16600" b="1" dirty="0">
              <a:solidFill>
                <a:srgbClr val="FF0000"/>
              </a:solidFill>
              <a:latin typeface="Gill Sans" charset="0"/>
              <a:cs typeface="Gill Sans" charset="0"/>
            </a:endParaRPr>
          </a:p>
          <a:p>
            <a:pPr algn="r"/>
            <a:r>
              <a:rPr lang="en-US" sz="7200" b="1" dirty="0" smtClean="0">
                <a:latin typeface="Gill Sans" charset="0"/>
                <a:cs typeface="Gill Sans" charset="0"/>
              </a:rPr>
              <a:t>Walk &amp;</a:t>
            </a:r>
          </a:p>
          <a:p>
            <a:pPr algn="r"/>
            <a:r>
              <a:rPr lang="en-US" sz="7200" b="1" dirty="0" smtClean="0">
                <a:latin typeface="Gill Sans" charset="0"/>
                <a:cs typeface="Gill Sans" charset="0"/>
              </a:rPr>
              <a:t>Talk </a:t>
            </a:r>
            <a:endParaRPr lang="en-US" sz="7200" b="1" dirty="0">
              <a:latin typeface="Gill Sans" charset="0"/>
              <a:cs typeface="Gill Sans" charset="0"/>
            </a:endParaRPr>
          </a:p>
        </p:txBody>
      </p:sp>
      <p:pic>
        <p:nvPicPr>
          <p:cNvPr id="2" name="Picture 1"/>
          <p:cNvPicPr>
            <a:picLocks noChangeAspect="1"/>
          </p:cNvPicPr>
          <p:nvPr/>
        </p:nvPicPr>
        <p:blipFill>
          <a:blip r:embed="rId2"/>
          <a:stretch>
            <a:fillRect/>
          </a:stretch>
        </p:blipFill>
        <p:spPr>
          <a:xfrm>
            <a:off x="0" y="0"/>
            <a:ext cx="4380614" cy="6858000"/>
          </a:xfrm>
          <a:prstGeom prst="rect">
            <a:avLst/>
          </a:prstGeom>
        </p:spPr>
      </p:pic>
    </p:spTree>
    <p:extLst>
      <p:ext uri="{BB962C8B-B14F-4D97-AF65-F5344CB8AC3E}">
        <p14:creationId xmlns:p14="http://schemas.microsoft.com/office/powerpoint/2010/main" val="65969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2241550"/>
            <a:ext cx="9232901"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2590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5"/>
          <p:cNvSpPr txBox="1">
            <a:spLocks noChangeArrowheads="1"/>
          </p:cNvSpPr>
          <p:nvPr/>
        </p:nvSpPr>
        <p:spPr bwMode="auto">
          <a:xfrm>
            <a:off x="228600" y="-1295400"/>
            <a:ext cx="8839200" cy="36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endParaRPr lang="en-US" sz="8800" b="1" dirty="0" smtClean="0">
              <a:solidFill>
                <a:srgbClr val="FFFF00"/>
              </a:solidFill>
              <a:latin typeface="Gill Sans" charset="0"/>
              <a:cs typeface="Gill Sans" charset="0"/>
            </a:endParaRPr>
          </a:p>
          <a:p>
            <a:r>
              <a:rPr lang="en-US" sz="4400" b="1" dirty="0" smtClean="0">
                <a:solidFill>
                  <a:srgbClr val="FFFF00"/>
                </a:solidFill>
                <a:latin typeface="Gill Sans" charset="0"/>
                <a:cs typeface="Gill Sans" charset="0"/>
              </a:rPr>
              <a:t>Humans are meant to walk</a:t>
            </a:r>
          </a:p>
          <a:p>
            <a:r>
              <a:rPr lang="en-US" sz="8800" b="1" dirty="0" smtClean="0">
                <a:solidFill>
                  <a:srgbClr val="FFFF00"/>
                </a:solidFill>
                <a:latin typeface="Gill Sans" charset="0"/>
                <a:cs typeface="Gill Sans" charset="0"/>
              </a:rPr>
              <a:t>10 </a:t>
            </a:r>
            <a:r>
              <a:rPr lang="en-US" sz="8800" b="1" dirty="0">
                <a:solidFill>
                  <a:srgbClr val="FFFF00"/>
                </a:solidFill>
                <a:latin typeface="Gill Sans" charset="0"/>
                <a:cs typeface="Gill Sans" charset="0"/>
              </a:rPr>
              <a:t>- 20 km/day</a:t>
            </a:r>
          </a:p>
          <a:p>
            <a:pPr algn="r"/>
            <a:endParaRPr lang="en-US" b="1" dirty="0">
              <a:solidFill>
                <a:srgbClr val="FFFF00"/>
              </a:solidFill>
              <a:latin typeface="Gill Sans" charset="0"/>
              <a:cs typeface="Gill Sans" charset="0"/>
            </a:endParaRPr>
          </a:p>
        </p:txBody>
      </p:sp>
      <p:sp>
        <p:nvSpPr>
          <p:cNvPr id="7" name="Rectangle 6"/>
          <p:cNvSpPr/>
          <p:nvPr/>
        </p:nvSpPr>
        <p:spPr>
          <a:xfrm>
            <a:off x="1600200" y="3657600"/>
            <a:ext cx="9144000" cy="3200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 name="Picture 7"/>
          <p:cNvPicPr>
            <a:picLocks noChangeAspect="1"/>
          </p:cNvPicPr>
          <p:nvPr/>
        </p:nvPicPr>
        <p:blipFill>
          <a:blip r:embed="rId3"/>
          <a:stretch>
            <a:fillRect/>
          </a:stretch>
        </p:blipFill>
        <p:spPr>
          <a:xfrm>
            <a:off x="-152400" y="2133600"/>
            <a:ext cx="3505200" cy="2642382"/>
          </a:xfrm>
          <a:prstGeom prst="rect">
            <a:avLst/>
          </a:prstGeom>
        </p:spPr>
      </p:pic>
      <p:sp>
        <p:nvSpPr>
          <p:cNvPr id="2" name="TextBox 1"/>
          <p:cNvSpPr txBox="1"/>
          <p:nvPr/>
        </p:nvSpPr>
        <p:spPr>
          <a:xfrm>
            <a:off x="3276600" y="2209800"/>
            <a:ext cx="5699171" cy="954107"/>
          </a:xfrm>
          <a:prstGeom prst="rect">
            <a:avLst/>
          </a:prstGeom>
          <a:noFill/>
        </p:spPr>
        <p:txBody>
          <a:bodyPr wrap="none" rtlCol="0">
            <a:spAutoFit/>
          </a:bodyPr>
          <a:lstStyle/>
          <a:p>
            <a:r>
              <a:rPr lang="en-US" sz="2800" dirty="0" smtClean="0">
                <a:solidFill>
                  <a:schemeClr val="bg1"/>
                </a:solidFill>
                <a:latin typeface="Gill Sans"/>
                <a:cs typeface="Gill Sans"/>
              </a:rPr>
              <a:t> Source: Medina, J.  (2014)</a:t>
            </a:r>
            <a:r>
              <a:rPr lang="en-US" sz="2800" i="1" dirty="0" smtClean="0">
                <a:solidFill>
                  <a:schemeClr val="bg1"/>
                </a:solidFill>
                <a:latin typeface="Gill Sans"/>
                <a:cs typeface="Gill Sans"/>
              </a:rPr>
              <a:t>  Brain Rules.  </a:t>
            </a:r>
          </a:p>
          <a:p>
            <a:r>
              <a:rPr lang="en-US" sz="2800" dirty="0" smtClean="0">
                <a:solidFill>
                  <a:schemeClr val="bg1"/>
                </a:solidFill>
                <a:latin typeface="Gill Sans"/>
                <a:cs typeface="Gill Sans"/>
              </a:rPr>
              <a:t>Seattle, WA: Pear Press</a:t>
            </a:r>
            <a:endParaRPr lang="en-US" sz="2800" dirty="0">
              <a:solidFill>
                <a:schemeClr val="bg1"/>
              </a:solidFill>
            </a:endParaRPr>
          </a:p>
        </p:txBody>
      </p:sp>
    </p:spTree>
    <p:extLst>
      <p:ext uri="{BB962C8B-B14F-4D97-AF65-F5344CB8AC3E}">
        <p14:creationId xmlns:p14="http://schemas.microsoft.com/office/powerpoint/2010/main" val="25731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76461" y="17463"/>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3957861" y="2138249"/>
            <a:ext cx="4703805" cy="2908588"/>
          </a:xfrm>
          <a:prstGeom prst="wedgeEllipseCallout">
            <a:avLst>
              <a:gd name="adj1" fmla="val -67215"/>
              <a:gd name="adj2" fmla="val -65677"/>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solidFill>
                  <a:srgbClr val="FFFF00"/>
                </a:solidFill>
                <a:latin typeface="Chalkduster"/>
                <a:cs typeface="Chalkduster"/>
              </a:rPr>
              <a:t>Let’s move!</a:t>
            </a:r>
            <a:endParaRPr lang="en-US" sz="6600" dirty="0">
              <a:solidFill>
                <a:srgbClr val="FFFF00"/>
              </a:solidFill>
              <a:latin typeface="Chalkduster"/>
              <a:cs typeface="Chalkduster"/>
            </a:endParaRPr>
          </a:p>
        </p:txBody>
      </p:sp>
    </p:spTree>
    <p:extLst>
      <p:ext uri="{BB962C8B-B14F-4D97-AF65-F5344CB8AC3E}">
        <p14:creationId xmlns:p14="http://schemas.microsoft.com/office/powerpoint/2010/main" val="408052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48618"/>
            <a:ext cx="5019640" cy="3856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9884" y="3603170"/>
            <a:ext cx="7683500" cy="3822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52265" y="152400"/>
            <a:ext cx="93844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charset="0"/>
                <a:ea typeface="ＭＳ Ｐゴシック" charset="0"/>
                <a:cs typeface="ＭＳ Ｐゴシック" charset="0"/>
              </a:defRPr>
            </a:lvl1pPr>
            <a:lvl2pPr marL="742950" indent="-285750">
              <a:defRPr sz="900">
                <a:solidFill>
                  <a:schemeClr val="tx1"/>
                </a:solidFill>
                <a:latin typeface="Arial" charset="0"/>
                <a:ea typeface="ＭＳ Ｐゴシック" charset="0"/>
              </a:defRPr>
            </a:lvl2pPr>
            <a:lvl3pPr marL="1143000" indent="-228600">
              <a:defRPr sz="900">
                <a:solidFill>
                  <a:schemeClr val="tx1"/>
                </a:solidFill>
                <a:latin typeface="Arial" charset="0"/>
                <a:ea typeface="ＭＳ Ｐゴシック" charset="0"/>
              </a:defRPr>
            </a:lvl3pPr>
            <a:lvl4pPr marL="1600200" indent="-228600">
              <a:defRPr sz="900">
                <a:solidFill>
                  <a:schemeClr val="tx1"/>
                </a:solidFill>
                <a:latin typeface="Arial" charset="0"/>
                <a:ea typeface="ＭＳ Ｐゴシック" charset="0"/>
              </a:defRPr>
            </a:lvl4pPr>
            <a:lvl5pPr marL="2057400" indent="-228600">
              <a:defRPr sz="900">
                <a:solidFill>
                  <a:schemeClr val="tx1"/>
                </a:solidFill>
                <a:latin typeface="Arial" charset="0"/>
                <a:ea typeface="ＭＳ Ｐゴシック" charset="0"/>
              </a:defRPr>
            </a:lvl5pPr>
            <a:lvl6pPr marL="2514600" indent="-228600" eaLnBrk="0" fontAlgn="base" hangingPunct="0">
              <a:spcBef>
                <a:spcPct val="0"/>
              </a:spcBef>
              <a:spcAft>
                <a:spcPct val="0"/>
              </a:spcAft>
              <a:defRPr sz="900">
                <a:solidFill>
                  <a:schemeClr val="tx1"/>
                </a:solidFill>
                <a:latin typeface="Arial" charset="0"/>
                <a:ea typeface="ＭＳ Ｐゴシック" charset="0"/>
              </a:defRPr>
            </a:lvl6pPr>
            <a:lvl7pPr marL="2971800" indent="-228600" eaLnBrk="0" fontAlgn="base" hangingPunct="0">
              <a:spcBef>
                <a:spcPct val="0"/>
              </a:spcBef>
              <a:spcAft>
                <a:spcPct val="0"/>
              </a:spcAft>
              <a:defRPr sz="900">
                <a:solidFill>
                  <a:schemeClr val="tx1"/>
                </a:solidFill>
                <a:latin typeface="Arial" charset="0"/>
                <a:ea typeface="ＭＳ Ｐゴシック" charset="0"/>
              </a:defRPr>
            </a:lvl7pPr>
            <a:lvl8pPr marL="3429000" indent="-228600" eaLnBrk="0" fontAlgn="base" hangingPunct="0">
              <a:spcBef>
                <a:spcPct val="0"/>
              </a:spcBef>
              <a:spcAft>
                <a:spcPct val="0"/>
              </a:spcAft>
              <a:defRPr sz="900">
                <a:solidFill>
                  <a:schemeClr val="tx1"/>
                </a:solidFill>
                <a:latin typeface="Arial" charset="0"/>
                <a:ea typeface="ＭＳ Ｐゴシック" charset="0"/>
              </a:defRPr>
            </a:lvl8pPr>
            <a:lvl9pPr marL="3886200" indent="-228600" eaLnBrk="0" fontAlgn="base" hangingPunct="0">
              <a:spcBef>
                <a:spcPct val="0"/>
              </a:spcBef>
              <a:spcAft>
                <a:spcPct val="0"/>
              </a:spcAft>
              <a:defRPr sz="900">
                <a:solidFill>
                  <a:schemeClr val="tx1"/>
                </a:solidFill>
                <a:latin typeface="Arial" charset="0"/>
                <a:ea typeface="ＭＳ Ｐゴシック" charset="0"/>
              </a:defRPr>
            </a:lvl9pPr>
          </a:lstStyle>
          <a:p>
            <a:r>
              <a:rPr lang="en-US" sz="4400" b="1" dirty="0" smtClean="0">
                <a:solidFill>
                  <a:srgbClr val="800000"/>
                </a:solidFill>
                <a:latin typeface="Gill Sans" charset="0"/>
                <a:cs typeface="Gill Sans" charset="0"/>
              </a:rPr>
              <a:t>More ideas at</a:t>
            </a:r>
          </a:p>
          <a:p>
            <a:r>
              <a:rPr lang="en-US" sz="4400" b="1" dirty="0" smtClean="0">
                <a:latin typeface="Gill Sans"/>
                <a:cs typeface="Gill Sans"/>
              </a:rPr>
              <a:t>http</a:t>
            </a:r>
            <a:r>
              <a:rPr lang="en-US" sz="4400" b="1" dirty="0">
                <a:latin typeface="Gill Sans"/>
                <a:cs typeface="Gill Sans"/>
              </a:rPr>
              <a:t>://</a:t>
            </a:r>
            <a:r>
              <a:rPr lang="en-US" sz="4400" b="1" dirty="0" err="1">
                <a:latin typeface="Gill Sans"/>
                <a:cs typeface="Gill Sans"/>
              </a:rPr>
              <a:t>tinyurl.com</a:t>
            </a:r>
            <a:r>
              <a:rPr lang="en-US" sz="4400" b="1" dirty="0">
                <a:latin typeface="Gill Sans"/>
                <a:cs typeface="Gill Sans"/>
              </a:rPr>
              <a:t>/ELT-physical</a:t>
            </a:r>
          </a:p>
          <a:p>
            <a:endParaRPr lang="en-US" sz="4400" b="1" dirty="0" smtClean="0">
              <a:solidFill>
                <a:srgbClr val="800000"/>
              </a:solidFill>
              <a:latin typeface="Gill Sans" charset="0"/>
              <a:cs typeface="Gill Sans" charset="0"/>
            </a:endParaRPr>
          </a:p>
        </p:txBody>
      </p:sp>
    </p:spTree>
    <p:extLst>
      <p:ext uri="{BB962C8B-B14F-4D97-AF65-F5344CB8AC3E}">
        <p14:creationId xmlns:p14="http://schemas.microsoft.com/office/powerpoint/2010/main" val="118545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213</Words>
  <Application>Microsoft Macintosh PowerPoint</Application>
  <PresentationFormat>On-screen Show (4:3)</PresentationFormat>
  <Paragraphs>23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Energy breaks</vt:lpstr>
      <vt:lpstr>PowerPoint Presentation</vt:lpstr>
      <vt:lpstr>PowerPoint Presentation</vt:lpstr>
      <vt:lpstr>PowerPoint Presentation</vt:lpstr>
      <vt:lpstr>PowerPoint Presentation</vt:lpstr>
      <vt:lpstr>PowerPoint Presentation</vt:lpstr>
    </vt:vector>
  </TitlesOfParts>
  <Company>Miyagi Gakuin Women's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Helgesen</dc:creator>
  <cp:lastModifiedBy>Marc Helgesen</cp:lastModifiedBy>
  <cp:revision>24</cp:revision>
  <dcterms:created xsi:type="dcterms:W3CDTF">2015-01-17T07:13:11Z</dcterms:created>
  <dcterms:modified xsi:type="dcterms:W3CDTF">2015-04-29T07:08:58Z</dcterms:modified>
</cp:coreProperties>
</file>