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sldIdLst>
    <p:sldId id="395" r:id="rId2"/>
    <p:sldId id="285" r:id="rId3"/>
    <p:sldId id="262" r:id="rId4"/>
    <p:sldId id="261" r:id="rId5"/>
    <p:sldId id="272" r:id="rId6"/>
    <p:sldId id="266" r:id="rId7"/>
    <p:sldId id="273" r:id="rId8"/>
    <p:sldId id="267" r:id="rId9"/>
    <p:sldId id="268" r:id="rId10"/>
    <p:sldId id="257" r:id="rId11"/>
    <p:sldId id="284" r:id="rId12"/>
    <p:sldId id="286" r:id="rId13"/>
    <p:sldId id="287" r:id="rId14"/>
    <p:sldId id="288" r:id="rId15"/>
    <p:sldId id="357" r:id="rId16"/>
    <p:sldId id="353" r:id="rId17"/>
    <p:sldId id="295" r:id="rId18"/>
    <p:sldId id="369" r:id="rId19"/>
    <p:sldId id="372" r:id="rId20"/>
    <p:sldId id="371" r:id="rId21"/>
    <p:sldId id="296" r:id="rId22"/>
    <p:sldId id="281" r:id="rId23"/>
    <p:sldId id="321" r:id="rId24"/>
    <p:sldId id="256" r:id="rId25"/>
    <p:sldId id="280" r:id="rId26"/>
    <p:sldId id="279" r:id="rId27"/>
    <p:sldId id="278" r:id="rId28"/>
    <p:sldId id="282" r:id="rId29"/>
    <p:sldId id="324" r:id="rId30"/>
    <p:sldId id="325" r:id="rId31"/>
    <p:sldId id="297" r:id="rId32"/>
    <p:sldId id="322" r:id="rId33"/>
    <p:sldId id="298" r:id="rId34"/>
    <p:sldId id="349" r:id="rId35"/>
    <p:sldId id="335" r:id="rId36"/>
    <p:sldId id="336" r:id="rId37"/>
    <p:sldId id="337" r:id="rId38"/>
    <p:sldId id="338" r:id="rId39"/>
    <p:sldId id="339" r:id="rId40"/>
    <p:sldId id="340" r:id="rId41"/>
    <p:sldId id="341" r:id="rId42"/>
    <p:sldId id="342" r:id="rId43"/>
    <p:sldId id="343" r:id="rId44"/>
    <p:sldId id="351" r:id="rId45"/>
    <p:sldId id="350" r:id="rId46"/>
    <p:sldId id="345" r:id="rId47"/>
    <p:sldId id="346" r:id="rId48"/>
    <p:sldId id="347" r:id="rId49"/>
    <p:sldId id="300" r:id="rId50"/>
    <p:sldId id="330" r:id="rId51"/>
    <p:sldId id="352" r:id="rId52"/>
    <p:sldId id="305" r:id="rId53"/>
    <p:sldId id="306" r:id="rId54"/>
    <p:sldId id="301" r:id="rId55"/>
    <p:sldId id="308" r:id="rId56"/>
    <p:sldId id="311" r:id="rId57"/>
    <p:sldId id="312" r:id="rId58"/>
    <p:sldId id="303" r:id="rId59"/>
    <p:sldId id="313" r:id="rId60"/>
    <p:sldId id="315" r:id="rId61"/>
    <p:sldId id="319" r:id="rId62"/>
    <p:sldId id="320" r:id="rId63"/>
    <p:sldId id="299" r:id="rId64"/>
    <p:sldId id="354" r:id="rId65"/>
    <p:sldId id="355" r:id="rId66"/>
    <p:sldId id="356" r:id="rId67"/>
    <p:sldId id="304" r:id="rId68"/>
    <p:sldId id="318" r:id="rId69"/>
    <p:sldId id="314" r:id="rId70"/>
    <p:sldId id="358" r:id="rId71"/>
    <p:sldId id="359" r:id="rId72"/>
    <p:sldId id="360" r:id="rId73"/>
    <p:sldId id="361" r:id="rId74"/>
    <p:sldId id="365" r:id="rId75"/>
    <p:sldId id="362" r:id="rId76"/>
    <p:sldId id="363" r:id="rId77"/>
    <p:sldId id="399" r:id="rId78"/>
    <p:sldId id="368" r:id="rId79"/>
    <p:sldId id="373" r:id="rId80"/>
    <p:sldId id="393" r:id="rId81"/>
    <p:sldId id="374" r:id="rId82"/>
    <p:sldId id="390" r:id="rId83"/>
    <p:sldId id="398" r:id="rId84"/>
    <p:sldId id="375" r:id="rId85"/>
    <p:sldId id="397" r:id="rId86"/>
    <p:sldId id="376" r:id="rId87"/>
    <p:sldId id="377" r:id="rId88"/>
    <p:sldId id="378" r:id="rId89"/>
    <p:sldId id="382" r:id="rId90"/>
    <p:sldId id="326" r:id="rId91"/>
    <p:sldId id="327" r:id="rId92"/>
    <p:sldId id="396" r:id="rId93"/>
    <p:sldId id="328" r:id="rId94"/>
    <p:sldId id="329" r:id="rId95"/>
    <p:sldId id="383" r:id="rId96"/>
    <p:sldId id="384" r:id="rId97"/>
    <p:sldId id="385" r:id="rId98"/>
    <p:sldId id="386" r:id="rId99"/>
    <p:sldId id="387" r:id="rId100"/>
    <p:sldId id="388" r:id="rId101"/>
    <p:sldId id="389" r:id="rId102"/>
    <p:sldId id="367" r:id="rId103"/>
    <p:sldId id="265" r:id="rId104"/>
    <p:sldId id="289" r:id="rId105"/>
    <p:sldId id="264" r:id="rId106"/>
    <p:sldId id="277" r:id="rId107"/>
    <p:sldId id="276" r:id="rId108"/>
    <p:sldId id="348" r:id="rId109"/>
    <p:sldId id="391" r:id="rId110"/>
    <p:sldId id="392" r:id="rId111"/>
    <p:sldId id="334" r:id="rId112"/>
    <p:sldId id="307" r:id="rId113"/>
    <p:sldId id="309" r:id="rId114"/>
    <p:sldId id="310" r:id="rId115"/>
    <p:sldId id="323" r:id="rId116"/>
    <p:sldId id="290" r:id="rId117"/>
    <p:sldId id="291" r:id="rId118"/>
    <p:sldId id="292" r:id="rId119"/>
    <p:sldId id="293" r:id="rId120"/>
    <p:sldId id="294" r:id="rId121"/>
    <p:sldId id="259" r:id="rId122"/>
    <p:sldId id="370" r:id="rId123"/>
    <p:sldId id="317"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592E"/>
    <a:srgbClr val="224D26"/>
    <a:srgbClr val="1E4E20"/>
    <a:srgbClr val="B9CD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4" d="100"/>
          <a:sy n="54" d="100"/>
        </p:scale>
        <p:origin x="-8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592"/>
    </p:cViewPr>
  </p:sorterViewPr>
  <p:notesViewPr>
    <p:cSldViewPr snapToGrid="0" snapToObjects="1">
      <p:cViewPr varScale="1">
        <p:scale>
          <a:sx n="52" d="100"/>
          <a:sy n="52" d="100"/>
        </p:scale>
        <p:origin x="-344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notesMaster" Target="notesMasters/notesMaster1.xml"/><Relationship Id="rId126" Type="http://schemas.openxmlformats.org/officeDocument/2006/relationships/printerSettings" Target="printerSettings/printerSettings1.bin"/><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image" Target="../media/image53.png"/><Relationship Id="rId2"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593D04-E124-4B4C-8DC1-6D32DE050048}" type="datetimeFigureOut">
              <a:rPr lang="en-US" smtClean="0"/>
              <a:t>9/15/13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EDBA8C-E089-0049-8C25-C8BF32A295D5}" type="slidenum">
              <a:rPr lang="en-US" smtClean="0"/>
              <a:t>‹#›</a:t>
            </a:fld>
            <a:endParaRPr lang="en-US"/>
          </a:p>
        </p:txBody>
      </p:sp>
    </p:spTree>
    <p:extLst>
      <p:ext uri="{BB962C8B-B14F-4D97-AF65-F5344CB8AC3E}">
        <p14:creationId xmlns:p14="http://schemas.microsoft.com/office/powerpoint/2010/main" val="93830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0B7AF7-18DA-E048-9145-EF741E03E8AE}"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0B7AF7-18DA-E048-9145-EF741E03E8AE}"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Useful, interesting. </a:t>
            </a:r>
          </a:p>
          <a:p>
            <a:r>
              <a:rPr lang="en-US" dirty="0" smtClean="0"/>
              <a:t>2 bits of caution --  Most chapters</a:t>
            </a:r>
            <a:r>
              <a:rPr lang="en-US" baseline="0" dirty="0" smtClean="0"/>
              <a:t> deal with kids, what we do is different than that. </a:t>
            </a:r>
          </a:p>
          <a:p>
            <a:r>
              <a:rPr lang="en-US" baseline="0" dirty="0" smtClean="0"/>
              <a:t>Most deal with L1 learners  (though some do include some ESL learners).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13</a:t>
            </a:fld>
            <a:endParaRPr lang="en-US"/>
          </a:p>
        </p:txBody>
      </p:sp>
    </p:spTree>
    <p:extLst>
      <p:ext uri="{BB962C8B-B14F-4D97-AF65-F5344CB8AC3E}">
        <p14:creationId xmlns:p14="http://schemas.microsoft.com/office/powerpoint/2010/main" val="3310561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Reading Panel – established by US Congress to advices the </a:t>
            </a:r>
            <a:r>
              <a:rPr lang="en-US" baseline="0" dirty="0" err="1" smtClean="0"/>
              <a:t>Dept</a:t>
            </a:r>
            <a:r>
              <a:rPr lang="en-US" baseline="0" dirty="0" smtClean="0"/>
              <a:t> of Education. </a:t>
            </a:r>
          </a:p>
          <a:p>
            <a:r>
              <a:rPr lang="en-US" baseline="0" dirty="0" smtClean="0"/>
              <a:t>Research evidence </a:t>
            </a:r>
            <a:r>
              <a:rPr lang="en-US" baseline="0" dirty="0" err="1" smtClean="0"/>
              <a:t>insufficent</a:t>
            </a:r>
            <a:r>
              <a:rPr lang="en-US" baseline="0" dirty="0" smtClean="0"/>
              <a:t> to offer “unqualified endorsement” </a:t>
            </a:r>
          </a:p>
          <a:p>
            <a:r>
              <a:rPr lang="en-US" baseline="0" dirty="0" smtClean="0"/>
              <a:t>Said not enough “experimental evidence” for SSR.   </a:t>
            </a:r>
          </a:p>
          <a:p>
            <a:r>
              <a:rPr lang="en-US" baseline="0" dirty="0" smtClean="0"/>
              <a:t>Legitimately question a “education site” that uses “comic sans” on their website. </a:t>
            </a:r>
          </a:p>
          <a:p>
            <a:r>
              <a:rPr lang="en-US" baseline="0" dirty="0" smtClean="0"/>
              <a:t>But it is an issue.   Lots of correlation evidence – but not “controlled” studies.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14</a:t>
            </a:fld>
            <a:endParaRPr lang="en-US"/>
          </a:p>
        </p:txBody>
      </p:sp>
    </p:spTree>
    <p:extLst>
      <p:ext uri="{BB962C8B-B14F-4D97-AF65-F5344CB8AC3E}">
        <p14:creationId xmlns:p14="http://schemas.microsoft.com/office/powerpoint/2010/main" val="219803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 proved</a:t>
            </a:r>
            <a:r>
              <a:rPr lang="en-US" baseline="0" dirty="0" smtClean="0"/>
              <a:t> causality. </a:t>
            </a:r>
          </a:p>
          <a:p>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15</a:t>
            </a:fld>
            <a:endParaRPr lang="en-US"/>
          </a:p>
        </p:txBody>
      </p:sp>
    </p:spTree>
    <p:extLst>
      <p:ext uri="{BB962C8B-B14F-4D97-AF65-F5344CB8AC3E}">
        <p14:creationId xmlns:p14="http://schemas.microsoft.com/office/powerpoint/2010/main" val="1064105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0DB747-F337-4D49-90F0-356EB38A8729}" type="slidenum">
              <a:rPr lang="en-US" sz="1200">
                <a:latin typeface="Calibri" charset="0"/>
              </a:rPr>
              <a:pPr eaLnBrk="1" hangingPunct="1"/>
              <a:t>17</a:t>
            </a:fld>
            <a:endParaRPr lang="en-US" sz="1200">
              <a:latin typeface="Calibri"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occasional</a:t>
            </a:r>
            <a:r>
              <a:rPr lang="en-US" baseline="0" dirty="0" smtClean="0"/>
              <a:t> student --- disorganized. (forgot my book), sleep deprived, just not with the program. </a:t>
            </a:r>
          </a:p>
          <a:p>
            <a:r>
              <a:rPr lang="en-US" baseline="0" dirty="0" smtClean="0"/>
              <a:t>SSR is just fine for most students.  How do we reach everyone – or at least almost everyone.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21</a:t>
            </a:fld>
            <a:endParaRPr lang="en-US"/>
          </a:p>
        </p:txBody>
      </p:sp>
    </p:spTree>
    <p:extLst>
      <p:ext uri="{BB962C8B-B14F-4D97-AF65-F5344CB8AC3E}">
        <p14:creationId xmlns:p14="http://schemas.microsoft.com/office/powerpoint/2010/main" val="1349020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Calibri" charset="0"/>
                <a:ea typeface="ＭＳ Ｐゴシック" charset="0"/>
                <a:cs typeface="ＭＳ Ｐゴシック" charset="0"/>
              </a:rPr>
              <a:t>Ray</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Reutzel</a:t>
            </a:r>
            <a:r>
              <a:rPr lang="en-US" baseline="0" dirty="0" smtClean="0">
                <a:latin typeface="Calibri" charset="0"/>
                <a:ea typeface="ＭＳ Ｐゴシック" charset="0"/>
                <a:cs typeface="ＭＳ Ｐゴシック" charset="0"/>
              </a:rPr>
              <a:t>, UTAH state </a:t>
            </a:r>
            <a:r>
              <a:rPr lang="en-US" baseline="0" dirty="0" err="1" smtClean="0">
                <a:latin typeface="Calibri" charset="0"/>
                <a:ea typeface="ＭＳ Ｐゴシック" charset="0"/>
                <a:cs typeface="ＭＳ Ｐゴシック" charset="0"/>
              </a:rPr>
              <a:t>uni</a:t>
            </a:r>
            <a:r>
              <a:rPr lang="en-US" baseline="0" dirty="0" smtClean="0">
                <a:latin typeface="Calibri" charset="0"/>
                <a:ea typeface="ＭＳ Ｐゴシック" charset="0"/>
                <a:cs typeface="ＭＳ Ｐゴシック" charset="0"/>
              </a:rPr>
              <a:t> . Asks, Would we ever use the same approach to driving as we do to reading (joke credit)</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28</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29</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Calibri" charset="0"/>
                <a:ea typeface="ＭＳ Ｐゴシック" charset="0"/>
                <a:cs typeface="ＭＳ Ｐゴシック" charset="0"/>
              </a:rPr>
              <a:t>Ray</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Reutzel</a:t>
            </a:r>
            <a:r>
              <a:rPr lang="en-US" baseline="0" dirty="0" smtClean="0">
                <a:latin typeface="Calibri" charset="0"/>
                <a:ea typeface="ＭＳ Ｐゴシック" charset="0"/>
                <a:cs typeface="ＭＳ Ｐゴシック" charset="0"/>
              </a:rPr>
              <a:t>, UTAH state </a:t>
            </a:r>
            <a:r>
              <a:rPr lang="en-US" baseline="0" dirty="0" err="1" smtClean="0">
                <a:latin typeface="Calibri" charset="0"/>
                <a:ea typeface="ＭＳ Ｐゴシック" charset="0"/>
                <a:cs typeface="ＭＳ Ｐゴシック" charset="0"/>
              </a:rPr>
              <a:t>uni</a:t>
            </a:r>
            <a:r>
              <a:rPr lang="en-US" baseline="0" dirty="0" smtClean="0">
                <a:latin typeface="Calibri" charset="0"/>
                <a:ea typeface="ＭＳ Ｐゴシック" charset="0"/>
                <a:cs typeface="ＭＳ Ｐゴシック" charset="0"/>
              </a:rPr>
              <a:t> . Asks, Would we ever use the same approach to driving as we do to reading (joke credit)</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Lucida Calligraphy" charset="0"/>
                <a:ea typeface="ＭＳ Ｐゴシック" charset="0"/>
                <a:cs typeface="ＭＳ Ｐゴシック" charset="0"/>
              </a:defRPr>
            </a:lvl1pPr>
            <a:lvl2pPr marL="37931725" indent="-37474525" eaLnBrk="0" hangingPunct="0">
              <a:defRPr sz="800">
                <a:solidFill>
                  <a:schemeClr val="tx1"/>
                </a:solidFill>
                <a:latin typeface="Lucida Calligraphy" charset="0"/>
                <a:ea typeface="ＭＳ Ｐゴシック" charset="0"/>
              </a:defRPr>
            </a:lvl2pPr>
            <a:lvl3pPr eaLnBrk="0" hangingPunct="0">
              <a:defRPr sz="800">
                <a:solidFill>
                  <a:schemeClr val="tx1"/>
                </a:solidFill>
                <a:latin typeface="Lucida Calligraphy" charset="0"/>
                <a:ea typeface="ＭＳ Ｐゴシック" charset="0"/>
              </a:defRPr>
            </a:lvl3pPr>
            <a:lvl4pPr eaLnBrk="0" hangingPunct="0">
              <a:defRPr sz="800">
                <a:solidFill>
                  <a:schemeClr val="tx1"/>
                </a:solidFill>
                <a:latin typeface="Lucida Calligraphy" charset="0"/>
                <a:ea typeface="ＭＳ Ｐゴシック" charset="0"/>
              </a:defRPr>
            </a:lvl4pPr>
            <a:lvl5pPr eaLnBrk="0" hangingPunct="0">
              <a:defRPr sz="800">
                <a:solidFill>
                  <a:schemeClr val="tx1"/>
                </a:solidFill>
                <a:latin typeface="Lucida Calligraphy" charset="0"/>
                <a:ea typeface="ＭＳ Ｐゴシック" charset="0"/>
              </a:defRPr>
            </a:lvl5pPr>
            <a:lvl6pPr marL="457200" eaLnBrk="0" fontAlgn="base" hangingPunct="0">
              <a:spcBef>
                <a:spcPct val="0"/>
              </a:spcBef>
              <a:spcAft>
                <a:spcPct val="0"/>
              </a:spcAft>
              <a:defRPr sz="800">
                <a:solidFill>
                  <a:schemeClr val="tx1"/>
                </a:solidFill>
                <a:latin typeface="Lucida Calligraphy" charset="0"/>
                <a:ea typeface="ＭＳ Ｐゴシック" charset="0"/>
              </a:defRPr>
            </a:lvl6pPr>
            <a:lvl7pPr marL="914400" eaLnBrk="0" fontAlgn="base" hangingPunct="0">
              <a:spcBef>
                <a:spcPct val="0"/>
              </a:spcBef>
              <a:spcAft>
                <a:spcPct val="0"/>
              </a:spcAft>
              <a:defRPr sz="800">
                <a:solidFill>
                  <a:schemeClr val="tx1"/>
                </a:solidFill>
                <a:latin typeface="Lucida Calligraphy" charset="0"/>
                <a:ea typeface="ＭＳ Ｐゴシック" charset="0"/>
              </a:defRPr>
            </a:lvl7pPr>
            <a:lvl8pPr marL="1371600" eaLnBrk="0" fontAlgn="base" hangingPunct="0">
              <a:spcBef>
                <a:spcPct val="0"/>
              </a:spcBef>
              <a:spcAft>
                <a:spcPct val="0"/>
              </a:spcAft>
              <a:defRPr sz="800">
                <a:solidFill>
                  <a:schemeClr val="tx1"/>
                </a:solidFill>
                <a:latin typeface="Lucida Calligraphy" charset="0"/>
                <a:ea typeface="ＭＳ Ｐゴシック" charset="0"/>
              </a:defRPr>
            </a:lvl8pPr>
            <a:lvl9pPr marL="1828800" eaLnBrk="0" fontAlgn="base" hangingPunct="0">
              <a:spcBef>
                <a:spcPct val="0"/>
              </a:spcBef>
              <a:spcAft>
                <a:spcPct val="0"/>
              </a:spcAft>
              <a:defRPr sz="800">
                <a:solidFill>
                  <a:schemeClr val="tx1"/>
                </a:solidFill>
                <a:latin typeface="Lucida Calligraphy" charset="0"/>
                <a:ea typeface="ＭＳ Ｐゴシック" charset="0"/>
              </a:defRPr>
            </a:lvl9pPr>
          </a:lstStyle>
          <a:p>
            <a:pPr eaLnBrk="1" hangingPunct="1"/>
            <a:fld id="{0872969A-4D0D-5B44-A29D-1BBB6C595984}" type="slidenum">
              <a:rPr lang="en-US" sz="1200"/>
              <a:pPr eaLnBrk="1" hangingPunct="1"/>
              <a:t>32</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Emily Swan, Cassandra </a:t>
            </a:r>
            <a:r>
              <a:rPr lang="en-US" dirty="0" err="1" smtClean="0">
                <a:ea typeface="ＭＳ Ｐゴシック" charset="0"/>
                <a:cs typeface="ＭＳ Ｐゴシック" charset="0"/>
              </a:rPr>
              <a:t>Coddington</a:t>
            </a:r>
            <a:r>
              <a:rPr lang="en-US" dirty="0" smtClean="0">
                <a:ea typeface="ＭＳ Ｐゴシック" charset="0"/>
                <a:cs typeface="ＭＳ Ｐゴシック" charset="0"/>
              </a:rPr>
              <a:t> and John Guthrie</a:t>
            </a: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10-15 minutes of class time</a:t>
            </a:r>
          </a:p>
          <a:p>
            <a:pPr eaLnBrk="1" hangingPunct="1"/>
            <a:r>
              <a:rPr lang="en-US">
                <a:latin typeface="Calibri" charset="0"/>
                <a:ea typeface="ＭＳ Ｐゴシック" charset="0"/>
                <a:cs typeface="ＭＳ Ｐゴシック" charset="0"/>
              </a:rPr>
              <a:t>Values reading</a:t>
            </a:r>
          </a:p>
          <a:p>
            <a:pPr eaLnBrk="1" hangingPunct="1"/>
            <a:r>
              <a:rPr lang="en-US">
                <a:latin typeface="Calibri" charset="0"/>
                <a:ea typeface="ＭＳ Ｐゴシック" charset="0"/>
                <a:cs typeface="ＭＳ Ｐゴシック" charset="0"/>
              </a:rPr>
              <a:t>Practical thing – they bring books</a:t>
            </a:r>
          </a:p>
          <a:p>
            <a:pPr eaLnBrk="1" hangingPunct="1"/>
            <a:r>
              <a:rPr lang="en-US">
                <a:latin typeface="Calibri" charset="0"/>
                <a:ea typeface="ＭＳ Ｐゴシック" charset="0"/>
                <a:cs typeface="ＭＳ Ｐゴシック" charset="0"/>
              </a:rPr>
              <a:t>Classroom management-</a:t>
            </a:r>
          </a:p>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0B7AF7-18DA-E048-9145-EF741E03E8AE}"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108" charset="0"/>
              </a:rPr>
              <a:t>Deeper</a:t>
            </a:r>
            <a:r>
              <a:rPr lang="en-US" baseline="0" dirty="0" smtClean="0">
                <a:latin typeface="Arial" pitchFamily="-108" charset="0"/>
              </a:rPr>
              <a:t> understanding. </a:t>
            </a:r>
            <a:endParaRPr lang="en-US" dirty="0" smtClean="0">
              <a:latin typeface="Arial" pitchFamily="-108" charset="0"/>
            </a:endParaRPr>
          </a:p>
        </p:txBody>
      </p:sp>
      <p:sp>
        <p:nvSpPr>
          <p:cNvPr id="344068" name="Slide Number Placeholder 3"/>
          <p:cNvSpPr>
            <a:spLocks noGrp="1"/>
          </p:cNvSpPr>
          <p:nvPr>
            <p:ph type="sldNum" sz="quarter" idx="5"/>
          </p:nvPr>
        </p:nvSpPr>
        <p:spPr bwMode="auto">
          <a:ln>
            <a:miter lim="800000"/>
            <a:headEnd/>
            <a:tailEnd/>
          </a:ln>
        </p:spPr>
        <p:txBody>
          <a:bodyPr/>
          <a:lstStyle/>
          <a:p>
            <a:pPr>
              <a:defRPr/>
            </a:pPr>
            <a:fld id="{33DDA561-C803-DB45-A30D-BF01BC6BCD87}" type="slidenum">
              <a:rPr lang="en-US"/>
              <a:pPr>
                <a:defRPr/>
              </a:pPr>
              <a:t>33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A43E6E-A3C9-D44C-8506-3F791AC881E2}" type="slidenum">
              <a:rPr lang="en-US" altLang="ja-JP" sz="1200">
                <a:latin typeface="Palatino" charset="0"/>
              </a:rPr>
              <a:pPr eaLnBrk="1" hangingPunct="1"/>
              <a:t>34</a:t>
            </a:fld>
            <a:endParaRPr lang="en-US" altLang="ja-JP" sz="1200">
              <a:latin typeface="Palatino" charset="0"/>
            </a:endParaRPr>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r>
              <a:rPr kumimoji="0" lang="en-US" altLang="ja-JP" dirty="0" smtClean="0">
                <a:latin typeface="Times New Roman" charset="0"/>
                <a:ea typeface="ＭＳ Ｐゴシック" charset="0"/>
                <a:cs typeface="ＭＳ Ｐゴシック" charset="0"/>
              </a:rPr>
              <a:t>Helen Keller Story</a:t>
            </a:r>
            <a:endParaRPr kumimoji="0" lang="ja-JP"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A189D2-E573-3747-B585-72B826D042AD}" type="slidenum">
              <a:rPr lang="en-US" altLang="ja-JP" sz="1200">
                <a:latin typeface="Lucida Calligraphy" charset="0"/>
              </a:rPr>
              <a:pPr eaLnBrk="1" hangingPunct="1"/>
              <a:t>35</a:t>
            </a:fld>
            <a:endParaRPr lang="en-US" altLang="ja-JP" sz="1200">
              <a:latin typeface="Lucida Calligraphy" charset="0"/>
            </a:endParaRPr>
          </a:p>
        </p:txBody>
      </p:sp>
      <p:sp>
        <p:nvSpPr>
          <p:cNvPr id="22118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118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ja-JP">
                <a:latin typeface="Times New Roman" charset="0"/>
                <a:ea typeface="ＭＳ Ｐゴシック" charset="0"/>
                <a:cs typeface="ＭＳ Ｐゴシック" charset="0"/>
              </a:rPr>
              <a:t>So far, I worry I</a:t>
            </a:r>
            <a:r>
              <a:rPr kumimoji="0" lang="ja-JP" altLang="en-US">
                <a:latin typeface="Times New Roman" charset="0"/>
                <a:ea typeface="ＭＳ Ｐゴシック" charset="0"/>
                <a:cs typeface="ＭＳ Ｐゴシック" charset="0"/>
              </a:rPr>
              <a:t>’</a:t>
            </a:r>
            <a:r>
              <a:rPr kumimoji="0" lang="en-US" altLang="ja-JP">
                <a:latin typeface="Times New Roman" charset="0"/>
                <a:ea typeface="ＭＳ Ｐゴシック" charset="0"/>
                <a:cs typeface="ＭＳ Ｐゴシック" charset="0"/>
              </a:rPr>
              <a:t>ve been preaching to the choir – telling people who are already convinced that ER is good that ER is good. </a:t>
            </a:r>
          </a:p>
          <a:p>
            <a:pPr>
              <a:spcBef>
                <a:spcPct val="0"/>
              </a:spcBef>
            </a:pPr>
            <a:r>
              <a:rPr kumimoji="0" lang="en-US" altLang="ja-JP">
                <a:latin typeface="Times New Roman" charset="0"/>
                <a:ea typeface="ＭＳ Ｐゴシック" charset="0"/>
                <a:cs typeface="ＭＳ Ｐゴシック" charset="0"/>
              </a:rPr>
              <a:t>Arguments for colleagues, who usually test comprehension through translation and/or comprehension question. </a:t>
            </a:r>
          </a:p>
          <a:p>
            <a:pPr>
              <a:spcBef>
                <a:spcPct val="0"/>
              </a:spcBef>
            </a:pPr>
            <a:r>
              <a:rPr kumimoji="0" lang="en-US" altLang="ja-JP">
                <a:latin typeface="Times New Roman" charset="0"/>
                <a:ea typeface="ＭＳ Ｐゴシック" charset="0"/>
                <a:cs typeface="ＭＳ Ｐゴシック" charset="0"/>
              </a:rPr>
              <a:t>Not against easier – I do believe in balance. But we need to look at what we are really doing.  </a:t>
            </a:r>
          </a:p>
          <a:p>
            <a:pPr>
              <a:spcBef>
                <a:spcPct val="0"/>
              </a:spcBef>
            </a:pPr>
            <a:r>
              <a:rPr kumimoji="0" lang="en-US" altLang="ja-JP">
                <a:latin typeface="Times New Roman" charset="0"/>
                <a:ea typeface="ＭＳ Ｐゴシック" charset="0"/>
                <a:cs typeface="ＭＳ Ｐゴシック" charset="0"/>
              </a:rPr>
              <a:t>comprehension questions – there are better ways to test understanding. </a:t>
            </a:r>
          </a:p>
          <a:p>
            <a:pPr>
              <a:spcBef>
                <a:spcPct val="0"/>
              </a:spcBef>
            </a:pPr>
            <a:r>
              <a:rPr kumimoji="0" lang="en-US" altLang="ja-JP">
                <a:latin typeface="Times New Roman" charset="0"/>
                <a:ea typeface="ＭＳ Ｐゴシック" charset="0"/>
                <a:cs typeface="ＭＳ Ｐゴシック" charset="0"/>
              </a:rPr>
              <a:t>But heard about the results of the HS test. Look at questions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3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kumimoji="0" lang="ja-JP" altLang="en-US">
              <a:latin typeface="Calibri" charset="0"/>
              <a:ea typeface="ＭＳ Ｐゴシック" charset="0"/>
              <a:cs typeface="ＭＳ Ｐゴシック" charset="0"/>
            </a:endParaRPr>
          </a:p>
        </p:txBody>
      </p:sp>
      <p:sp>
        <p:nvSpPr>
          <p:cNvPr id="223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FED2A5-E090-D54C-953B-74F0D1A39E91}" type="slidenum">
              <a:rPr lang="en-US" altLang="ja-JP" sz="1200">
                <a:latin typeface="Calibri" charset="0"/>
              </a:rPr>
              <a:pPr eaLnBrk="1" hangingPunct="1"/>
              <a:t>36</a:t>
            </a:fld>
            <a:endParaRPr lang="en-US" altLang="ja-JP"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0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ja-JP">
                <a:latin typeface="Calibri" charset="0"/>
                <a:ea typeface="ＭＳ Ｐゴシック" charset="0"/>
                <a:cs typeface="ＭＳ Ｐゴシック" charset="0"/>
              </a:rPr>
              <a:t>6 questions. How many correct. </a:t>
            </a:r>
          </a:p>
          <a:p>
            <a:pPr>
              <a:spcBef>
                <a:spcPct val="0"/>
              </a:spcBef>
            </a:pPr>
            <a:r>
              <a:rPr kumimoji="0" lang="en-US" altLang="ja-JP">
                <a:latin typeface="Calibri" charset="0"/>
                <a:ea typeface="ＭＳ Ｐゴシック" charset="0"/>
                <a:cs typeface="ＭＳ Ｐゴシック" charset="0"/>
              </a:rPr>
              <a:t>Congratulations – Correctly answered questions with zero meaning</a:t>
            </a:r>
          </a:p>
        </p:txBody>
      </p:sp>
      <p:sp>
        <p:nvSpPr>
          <p:cNvPr id="230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B17545-45DE-7346-B84A-7AAD691984B1}" type="slidenum">
              <a:rPr lang="en-US" altLang="ja-JP" sz="1200">
                <a:latin typeface="Calibri" charset="0"/>
              </a:rPr>
              <a:pPr eaLnBrk="1" hangingPunct="1"/>
              <a:t>42</a:t>
            </a:fld>
            <a:endParaRPr lang="en-US" altLang="ja-JP"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A43E6E-A3C9-D44C-8506-3F791AC881E2}" type="slidenum">
              <a:rPr lang="en-US" altLang="ja-JP" sz="1200">
                <a:latin typeface="Palatino" charset="0"/>
              </a:rPr>
              <a:pPr eaLnBrk="1" hangingPunct="1"/>
              <a:t>44</a:t>
            </a:fld>
            <a:endParaRPr lang="en-US" altLang="ja-JP" sz="1200">
              <a:latin typeface="Palatino" charset="0"/>
            </a:endParaRPr>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r>
              <a:rPr kumimoji="0" lang="en-US" altLang="ja-JP" dirty="0" smtClean="0">
                <a:latin typeface="Times New Roman" charset="0"/>
                <a:ea typeface="ＭＳ Ｐゴシック" charset="0"/>
                <a:cs typeface="ＭＳ Ｐゴシック" charset="0"/>
              </a:rPr>
              <a:t>Helen Keller Story</a:t>
            </a:r>
            <a:endParaRPr kumimoji="0" lang="ja-JP" alt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D879AF-87F3-C049-8ADB-814A0A79685F}" type="slidenum">
              <a:rPr lang="en-US" altLang="ja-JP" sz="1200">
                <a:latin typeface="Calibri" charset="0"/>
              </a:rPr>
              <a:pPr eaLnBrk="1" hangingPunct="1"/>
              <a:t>46</a:t>
            </a:fld>
            <a:endParaRPr lang="en-US" altLang="ja-JP" sz="1200">
              <a:latin typeface="Calibri" charset="0"/>
            </a:endParaRPr>
          </a:p>
        </p:txBody>
      </p:sp>
      <p:sp>
        <p:nvSpPr>
          <p:cNvPr id="2355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84F50C-DE54-1648-925E-22BD0725F477}" type="slidenum">
              <a:rPr lang="en-US" altLang="ja-JP" sz="1200">
                <a:latin typeface="Calibri" charset="0"/>
              </a:rPr>
              <a:pPr eaLnBrk="1" hangingPunct="1"/>
              <a:t>47</a:t>
            </a:fld>
            <a:endParaRPr lang="en-US" altLang="ja-JP" sz="1200">
              <a:latin typeface="Calibri"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ER is a new idea for most Ss (used to intensive/ yakudoku/ read &amp; translate). </a:t>
            </a:r>
          </a:p>
          <a:p>
            <a:pPr eaLnBrk="1" hangingPunct="1">
              <a:spcBef>
                <a:spcPct val="0"/>
              </a:spcBef>
            </a:pPr>
            <a:endParaRPr kumimoji="0" lang="en-US" altLang="ja-JP">
              <a:latin typeface="Calibri" charset="0"/>
              <a:ea typeface="ＭＳ Ｐゴシック" charset="0"/>
              <a:cs typeface="ＭＳ Ｐゴシック" charset="0"/>
            </a:endParaRPr>
          </a:p>
          <a:p>
            <a:pPr eaLnBrk="1" hangingPunct="1">
              <a:spcBef>
                <a:spcPct val="0"/>
              </a:spcBef>
            </a:pPr>
            <a:r>
              <a:rPr kumimoji="0" lang="en-US" altLang="ja-JP">
                <a:latin typeface="Calibri" charset="0"/>
                <a:ea typeface="ＭＳ Ｐゴシック" charset="0"/>
                <a:cs typeface="ＭＳ Ｐゴシック" charset="0"/>
              </a:rPr>
              <a:t>Nothing wrong with staring reports where they expect. NOTICE: YOUR OPINION! -- APPRECIATIO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AB714C-DA3B-1A48-A793-2F7EF69BCCE3}" type="slidenum">
              <a:rPr lang="en-US" altLang="ja-JP" sz="1200">
                <a:latin typeface="Calibri" charset="0"/>
              </a:rPr>
              <a:pPr eaLnBrk="1" hangingPunct="1"/>
              <a:t>48</a:t>
            </a:fld>
            <a:endParaRPr lang="en-US" altLang="ja-JP" sz="1200">
              <a:latin typeface="Calibri"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Dornyei and others point out: doing the same thing sucks</a:t>
            </a:r>
          </a:p>
          <a:p>
            <a:pPr eaLnBrk="1" hangingPunct="1">
              <a:spcBef>
                <a:spcPct val="0"/>
              </a:spcBef>
            </a:pPr>
            <a:r>
              <a:rPr kumimoji="0" lang="en-US" altLang="ja-JP">
                <a:latin typeface="Calibri" charset="0"/>
                <a:ea typeface="ＭＳ Ｐゴシック" charset="0"/>
                <a:cs typeface="ＭＳ Ｐゴシック" charset="0"/>
              </a:rPr>
              <a:t>The motivation out of any class.  (habituation)</a:t>
            </a:r>
          </a:p>
          <a:p>
            <a:pPr eaLnBrk="1" hangingPunct="1">
              <a:spcBef>
                <a:spcPct val="0"/>
              </a:spcBef>
            </a:pPr>
            <a:r>
              <a:rPr kumimoji="0" lang="en-US" altLang="ja-JP">
                <a:latin typeface="Calibri" charset="0"/>
                <a:ea typeface="ＭＳ Ｐゴシック" charset="0"/>
                <a:cs typeface="ＭＳ Ｐゴシック" charset="0"/>
              </a:rPr>
              <a:t>Late May/ early June</a:t>
            </a:r>
          </a:p>
          <a:p>
            <a:pPr eaLnBrk="1" hangingPunct="1">
              <a:spcBef>
                <a:spcPct val="0"/>
              </a:spcBef>
            </a:pPr>
            <a:r>
              <a:rPr kumimoji="0" lang="en-US" altLang="ja-JP">
                <a:latin typeface="Calibri" charset="0"/>
                <a:ea typeface="ＭＳ Ｐゴシック" charset="0"/>
                <a:cs typeface="ＭＳ Ｐゴシック" charset="0"/>
              </a:rPr>
              <a:t>Multiple intelligences: artistic knowledge, </a:t>
            </a:r>
          </a:p>
          <a:p>
            <a:pPr eaLnBrk="1" hangingPunct="1">
              <a:spcBef>
                <a:spcPct val="0"/>
              </a:spcBef>
            </a:pPr>
            <a:r>
              <a:rPr kumimoji="0" lang="en-US" altLang="ja-JP">
                <a:latin typeface="Calibri" charset="0"/>
                <a:ea typeface="ＭＳ Ｐゴシック" charset="0"/>
                <a:cs typeface="ＭＳ Ｐゴシック" charset="0"/>
              </a:rPr>
              <a:t>      kinesthetic (folks who draw)</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genre? They decide.  Sometimes clear. </a:t>
            </a:r>
            <a:r>
              <a:rPr lang="en-US" baseline="0" dirty="0" smtClean="0"/>
              <a:t>  Reading book about Michael Jackson: That’s biography</a:t>
            </a:r>
          </a:p>
          <a:p>
            <a:r>
              <a:rPr lang="en-US" baseline="0" dirty="0" smtClean="0"/>
              <a:t>Sometimes, there’s an adventure – with a love story.   So Pirate of the </a:t>
            </a:r>
            <a:r>
              <a:rPr lang="en-US" baseline="0" dirty="0" err="1" smtClean="0"/>
              <a:t>Carribian</a:t>
            </a:r>
            <a:r>
              <a:rPr lang="en-US" baseline="0" dirty="0" smtClean="0"/>
              <a:t> might be an adventure (with a love story in it). </a:t>
            </a:r>
          </a:p>
          <a:p>
            <a:r>
              <a:rPr lang="en-US" baseline="0" dirty="0" smtClean="0"/>
              <a:t>Romeo is a love story, with adventurous moments. </a:t>
            </a:r>
          </a:p>
          <a:p>
            <a:r>
              <a:rPr lang="en-US" baseline="0" dirty="0" smtClean="0"/>
              <a:t>STUDENTS DECIDE ---  They are EVALUATING.   Higher level function. </a:t>
            </a:r>
            <a:endParaRPr lang="en-US" dirty="0" smtClean="0"/>
          </a:p>
          <a:p>
            <a:endParaRPr lang="en-US" dirty="0" smtClean="0"/>
          </a:p>
          <a:p>
            <a:r>
              <a:rPr lang="en-US" dirty="0" smtClean="0"/>
              <a:t>You can (but I don’t) require a certain number</a:t>
            </a:r>
            <a:r>
              <a:rPr lang="en-US" baseline="0" dirty="0" smtClean="0"/>
              <a:t> of genre. I do encourage them to “Read wide”. </a:t>
            </a:r>
          </a:p>
          <a:p>
            <a:r>
              <a:rPr lang="en-US" baseline="0" dirty="0" smtClean="0"/>
              <a:t>This is part of choice/control.  Giving feedback.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51</a:t>
            </a:fld>
            <a:endParaRPr lang="en-US"/>
          </a:p>
        </p:txBody>
      </p:sp>
    </p:spTree>
    <p:extLst>
      <p:ext uri="{BB962C8B-B14F-4D97-AF65-F5344CB8AC3E}">
        <p14:creationId xmlns:p14="http://schemas.microsoft.com/office/powerpoint/2010/main" val="74438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a:t>
            </a:r>
            <a:r>
              <a:rPr lang="en-US" baseline="0" dirty="0" smtClean="0"/>
              <a:t> require X-number of genres.  Don’t need to. Most students do</a:t>
            </a:r>
          </a:p>
          <a:p>
            <a:r>
              <a:rPr lang="en-US" baseline="0" dirty="0" smtClean="0"/>
              <a:t>Different genres, different vocab sets. </a:t>
            </a:r>
          </a:p>
          <a:p>
            <a:r>
              <a:rPr lang="en-US" baseline="0" dirty="0" smtClean="0"/>
              <a:t>History – past tense,  Time adverbials.</a:t>
            </a:r>
          </a:p>
          <a:p>
            <a:r>
              <a:rPr lang="en-US" baseline="0" dirty="0" smtClean="0"/>
              <a:t>Manga/ graphic novels – direct speech. </a:t>
            </a:r>
          </a:p>
          <a:p>
            <a:r>
              <a:rPr lang="en-US" baseline="0" dirty="0" smtClean="0"/>
              <a:t>Biography – indirect/reported speech.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52</a:t>
            </a:fld>
            <a:endParaRPr lang="en-US"/>
          </a:p>
        </p:txBody>
      </p:sp>
    </p:spTree>
    <p:extLst>
      <p:ext uri="{BB962C8B-B14F-4D97-AF65-F5344CB8AC3E}">
        <p14:creationId xmlns:p14="http://schemas.microsoft.com/office/powerpoint/2010/main" val="2131118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control doesn’t mean 100% -- feedback</a:t>
            </a:r>
          </a:p>
          <a:p>
            <a:r>
              <a:rPr lang="en-US" dirty="0" smtClean="0"/>
              <a:t>Review what read – look at genre wheel.</a:t>
            </a:r>
            <a:r>
              <a:rPr lang="en-US" baseline="0" dirty="0" smtClean="0"/>
              <a:t>  </a:t>
            </a:r>
          </a:p>
          <a:p>
            <a:r>
              <a:rPr lang="en-US" baseline="0" dirty="0" smtClean="0"/>
              <a:t>Ask about books.  What’s the story about. Check comprehension. </a:t>
            </a:r>
          </a:p>
          <a:p>
            <a:r>
              <a:rPr lang="en-US" baseline="0" dirty="0" smtClean="0"/>
              <a:t>Read aloud – comprehension check.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53</a:t>
            </a:fld>
            <a:endParaRPr lang="en-US"/>
          </a:p>
        </p:txBody>
      </p:sp>
    </p:spTree>
    <p:extLst>
      <p:ext uri="{BB962C8B-B14F-4D97-AF65-F5344CB8AC3E}">
        <p14:creationId xmlns:p14="http://schemas.microsoft.com/office/powerpoint/2010/main" val="1395169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2BB7EC-273A-474C-8794-AA15B9C8B169}" type="slidenum">
              <a:rPr lang="en-US" altLang="ja-JP" sz="1200">
                <a:latin typeface="Calibri" charset="0"/>
              </a:rPr>
              <a:pPr eaLnBrk="1" hangingPunct="1"/>
              <a:t>55</a:t>
            </a:fld>
            <a:endParaRPr lang="en-US" altLang="ja-JP" sz="1200">
              <a:latin typeface="Calibri" charset="0"/>
            </a:endParaRPr>
          </a:p>
        </p:txBody>
      </p:sp>
      <p:sp>
        <p:nvSpPr>
          <p:cNvPr id="1904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6ADD7C-3797-3A44-9861-D3A381EF162A}" type="slidenum">
              <a:rPr lang="en-US" altLang="ja-JP" sz="1200">
                <a:latin typeface="Calibri" charset="0"/>
              </a:rPr>
              <a:pPr eaLnBrk="1" hangingPunct="1"/>
              <a:t>56</a:t>
            </a:fld>
            <a:endParaRPr lang="en-US" altLang="ja-JP" sz="1200">
              <a:latin typeface="Calibri" charset="0"/>
            </a:endParaRPr>
          </a:p>
        </p:txBody>
      </p:sp>
      <p:sp>
        <p:nvSpPr>
          <p:cNvPr id="211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smtClean="0">
                <a:latin typeface="Calibri" charset="0"/>
                <a:ea typeface="ＭＳ Ｐゴシック" charset="0"/>
                <a:cs typeface="ＭＳ Ｐゴシック" charset="0"/>
              </a:rPr>
              <a:t>false </a:t>
            </a:r>
            <a:r>
              <a:rPr kumimoji="0" lang="en-US" altLang="ja-JP" dirty="0">
                <a:latin typeface="Calibri" charset="0"/>
                <a:ea typeface="ＭＳ Ｐゴシック" charset="0"/>
                <a:cs typeface="ＭＳ Ｐゴシック" charset="0"/>
              </a:rPr>
              <a:t>beginners. </a:t>
            </a:r>
          </a:p>
          <a:p>
            <a:pPr eaLnBrk="1" hangingPunct="1">
              <a:spcBef>
                <a:spcPct val="0"/>
              </a:spcBef>
            </a:pPr>
            <a:endParaRPr kumimoji="0" lang="en-US" altLang="ja-JP" dirty="0">
              <a:latin typeface="Calibri" charset="0"/>
              <a:ea typeface="ＭＳ Ｐゴシック" charset="0"/>
              <a:cs typeface="ＭＳ Ｐゴシック" charset="0"/>
            </a:endParaRPr>
          </a:p>
          <a:p>
            <a:pPr eaLnBrk="1" hangingPunct="1">
              <a:spcBef>
                <a:spcPct val="0"/>
              </a:spcBef>
            </a:pPr>
            <a:r>
              <a:rPr kumimoji="0" lang="en-US" altLang="ja-JP" dirty="0">
                <a:latin typeface="Calibri" charset="0"/>
                <a:ea typeface="ＭＳ Ｐゴシック" charset="0"/>
                <a:cs typeface="ＭＳ Ｐゴシック" charset="0"/>
              </a:rPr>
              <a:t>Logical/</a:t>
            </a:r>
            <a:r>
              <a:rPr kumimoji="0" lang="en-US" altLang="ja-JP" dirty="0" err="1">
                <a:latin typeface="Calibri" charset="0"/>
                <a:ea typeface="ＭＳ Ｐゴシック" charset="0"/>
                <a:cs typeface="ＭＳ Ｐゴシック" charset="0"/>
              </a:rPr>
              <a:t>mathmatical</a:t>
            </a:r>
            <a:r>
              <a:rPr kumimoji="0" lang="en-US" altLang="ja-JP" dirty="0">
                <a:latin typeface="Calibri" charset="0"/>
                <a:ea typeface="ＭＳ Ｐゴシック" charset="0"/>
                <a:cs typeface="ＭＳ Ｐゴシック" charset="0"/>
              </a:rPr>
              <a:t> knowledge.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2C72F6-9F6F-A347-957F-F2D730BEE03F}" type="slidenum">
              <a:rPr lang="en-US" altLang="ja-JP" sz="1200">
                <a:latin typeface="Calibri" charset="0"/>
              </a:rPr>
              <a:pPr eaLnBrk="1" hangingPunct="1"/>
              <a:t>57</a:t>
            </a:fld>
            <a:endParaRPr lang="en-US" altLang="ja-JP" sz="1200">
              <a:latin typeface="Calibri" charset="0"/>
            </a:endParaRPr>
          </a:p>
        </p:txBody>
      </p:sp>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Mtpl: intrapersonal knowledge (know thyself)</a:t>
            </a:r>
          </a:p>
          <a:p>
            <a:pPr eaLnBrk="1" hangingPunct="1">
              <a:spcBef>
                <a:spcPct val="0"/>
              </a:spcBef>
            </a:pPr>
            <a:r>
              <a:rPr kumimoji="0" lang="en-US" altLang="ja-JP">
                <a:latin typeface="Calibri" charset="0"/>
                <a:ea typeface="ＭＳ Ｐゴシック" charset="0"/>
                <a:cs typeface="ＭＳ Ｐゴシック" charset="0"/>
              </a:rPr>
              <a:t>Gulliver: I</a:t>
            </a:r>
            <a:r>
              <a:rPr kumimoji="0" lang="ja-JP" altLang="en-US">
                <a:latin typeface="Calibri" charset="0"/>
                <a:ea typeface="ＭＳ Ｐゴシック" charset="0"/>
                <a:cs typeface="ＭＳ Ｐゴシック" charset="0"/>
              </a:rPr>
              <a:t>’</a:t>
            </a:r>
            <a:r>
              <a:rPr kumimoji="0" lang="en-US" altLang="ja-JP">
                <a:latin typeface="Calibri" charset="0"/>
                <a:ea typeface="ＭＳ Ｐゴシック" charset="0"/>
                <a:cs typeface="ＭＳ Ｐゴシック" charset="0"/>
              </a:rPr>
              <a:t>ve never been around little people (yochien?)</a:t>
            </a:r>
          </a:p>
          <a:p>
            <a:pPr eaLnBrk="1" hangingPunct="1">
              <a:spcBef>
                <a:spcPct val="0"/>
              </a:spcBef>
            </a:pPr>
            <a:r>
              <a:rPr kumimoji="0" lang="en-US" altLang="ja-JP">
                <a:latin typeface="Calibri" charset="0"/>
                <a:ea typeface="ＭＳ Ｐゴシック" charset="0"/>
                <a:cs typeface="ＭＳ Ｐゴシック" charset="0"/>
              </a:rPr>
              <a:t>Diana: she knew tradegy. So do I. last year my father died of cancer. </a:t>
            </a:r>
          </a:p>
          <a:p>
            <a:pPr eaLnBrk="1" hangingPunct="1">
              <a:spcBef>
                <a:spcPct val="0"/>
              </a:spcBef>
            </a:pPr>
            <a:endParaRPr kumimoji="0" lang="en-US" altLang="ja-JP">
              <a:latin typeface="Calibri" charset="0"/>
              <a:ea typeface="ＭＳ Ｐゴシック" charset="0"/>
              <a:cs typeface="ＭＳ Ｐゴシック" charset="0"/>
            </a:endParaRPr>
          </a:p>
          <a:p>
            <a:pPr eaLnBrk="1" hangingPunct="1">
              <a:spcBef>
                <a:spcPct val="0"/>
              </a:spcBef>
            </a:pPr>
            <a:endParaRPr kumimoji="0" lang="en-US" altLang="ja-JP">
              <a:latin typeface="Calibri" charset="0"/>
              <a:ea typeface="ＭＳ Ｐゴシック" charset="0"/>
              <a:cs typeface="ＭＳ Ｐゴシック" charset="0"/>
            </a:endParaRPr>
          </a:p>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C0C84C-79B1-6E4D-B923-8959F931F540}" type="slidenum">
              <a:rPr lang="en-US" altLang="ja-JP" sz="1200">
                <a:latin typeface="Calibri" charset="0"/>
              </a:rPr>
              <a:pPr eaLnBrk="1" hangingPunct="1"/>
              <a:t>59</a:t>
            </a:fld>
            <a:endParaRPr lang="en-US" altLang="ja-JP" sz="1200">
              <a:latin typeface="Calibri"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THEY DO</a:t>
            </a:r>
          </a:p>
          <a:p>
            <a:pPr eaLnBrk="1" hangingPunct="1">
              <a:spcBef>
                <a:spcPct val="0"/>
              </a:spcBef>
            </a:pPr>
            <a:r>
              <a:rPr kumimoji="0" lang="en-US" altLang="ja-JP">
                <a:latin typeface="Calibri" charset="0"/>
                <a:ea typeface="ＭＳ Ｐゴシック" charset="0"/>
                <a:cs typeface="ＭＳ Ｐゴシック" charset="0"/>
              </a:rPr>
              <a:t>1 minute- change</a:t>
            </a:r>
          </a:p>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ja-JP" dirty="0" smtClean="0">
                <a:latin typeface="Calibri" charset="0"/>
                <a:ea typeface="ＭＳ Ｐゴシック" charset="0"/>
                <a:cs typeface="ＭＳ Ｐゴシック" charset="0"/>
              </a:rPr>
              <a:t>I</a:t>
            </a:r>
            <a:r>
              <a:rPr kumimoji="0" lang="en-US" altLang="ja-JP" baseline="0" dirty="0" smtClean="0">
                <a:latin typeface="Calibri" charset="0"/>
                <a:ea typeface="ＭＳ Ｐゴシック" charset="0"/>
                <a:cs typeface="ＭＳ Ｐゴシック" charset="0"/>
              </a:rPr>
              <a:t> read a book called Bad Monkey. </a:t>
            </a:r>
          </a:p>
          <a:p>
            <a:r>
              <a:rPr kumimoji="0" lang="en-US" altLang="ja-JP" baseline="0" dirty="0" smtClean="0">
                <a:latin typeface="Calibri" charset="0"/>
                <a:ea typeface="ＭＳ Ｐゴシック" charset="0"/>
                <a:cs typeface="ＭＳ Ｐゴシック" charset="0"/>
              </a:rPr>
              <a:t>It’s a… humor, crime, love…  if you know Carl Hiaasen’s work.   A weird story. </a:t>
            </a:r>
          </a:p>
          <a:p>
            <a:r>
              <a:rPr kumimoji="0" lang="en-US" altLang="ja-JP" baseline="0" dirty="0" smtClean="0">
                <a:latin typeface="Calibri" charset="0"/>
                <a:ea typeface="ＭＳ Ｐゴシック" charset="0"/>
                <a:cs typeface="ＭＳ Ｐゴシック" charset="0"/>
              </a:rPr>
              <a:t>It’s about a sheriff in Florida. One reason Hiaasen’s books are weird is they happen in Florida. </a:t>
            </a:r>
          </a:p>
          <a:p>
            <a:r>
              <a:rPr kumimoji="0" lang="en-US" altLang="ja-JP" baseline="0" dirty="0" smtClean="0">
                <a:latin typeface="Calibri" charset="0"/>
                <a:ea typeface="ＭＳ Ｐゴシック" charset="0"/>
                <a:cs typeface="ＭＳ Ｐゴシック" charset="0"/>
              </a:rPr>
              <a:t>In the story, some people are fishing, and they catch, a human arm”  The fingers have been bent to… send a message. </a:t>
            </a:r>
          </a:p>
          <a:p>
            <a:r>
              <a:rPr kumimoji="0" lang="en-US" altLang="ja-JP" baseline="0" dirty="0" smtClean="0">
                <a:latin typeface="Calibri" charset="0"/>
                <a:ea typeface="ＭＳ Ｐゴシック" charset="0"/>
                <a:cs typeface="ＭＳ Ｐゴシック" charset="0"/>
              </a:rPr>
              <a:t>He boss tells him to take to to Miami and give it to the Miami police.  He does. They don’t want it.  His boss says, “just get rid of it.”  Well, he puts it in his freezer.  And the story gets stranger. Oh, yeah, there is also a bad monkey named </a:t>
            </a:r>
            <a:r>
              <a:rPr kumimoji="0" lang="en-US" altLang="ja-JP" baseline="0" dirty="0" err="1" smtClean="0">
                <a:latin typeface="Calibri" charset="0"/>
                <a:ea typeface="ＭＳ Ｐゴシック" charset="0"/>
                <a:cs typeface="ＭＳ Ｐゴシック" charset="0"/>
              </a:rPr>
              <a:t>Driggs</a:t>
            </a:r>
            <a:r>
              <a:rPr kumimoji="0" lang="en-US" altLang="ja-JP" baseline="0" dirty="0" smtClean="0">
                <a:latin typeface="Calibri" charset="0"/>
                <a:ea typeface="ＭＳ Ｐゴシック" charset="0"/>
                <a:cs typeface="ＭＳ Ｐゴシック" charset="0"/>
              </a:rPr>
              <a:t>. </a:t>
            </a:r>
            <a:endParaRPr kumimoji="0" lang="en-US" altLang="ja-JP" dirty="0">
              <a:latin typeface="Calibri" charset="0"/>
              <a:ea typeface="ＭＳ Ｐゴシック" charset="0"/>
              <a:cs typeface="ＭＳ Ｐゴシック" charset="0"/>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F5C78F-6A4E-C94F-8BA4-A24636F2B313}" type="slidenum">
              <a:rPr lang="en-US" altLang="ja-JP" sz="1200">
                <a:latin typeface="Calibri" charset="0"/>
              </a:rPr>
              <a:pPr eaLnBrk="1" hangingPunct="1"/>
              <a:t>60</a:t>
            </a:fld>
            <a:endParaRPr lang="en-US" altLang="ja-JP"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kumimoji="0" lang="ja-JP" altLang="en-US">
              <a:latin typeface="Calibri" charset="0"/>
              <a:ea typeface="ＭＳ Ｐゴシック" charset="0"/>
              <a:cs typeface="ＭＳ Ｐゴシック" charset="0"/>
            </a:endParaRP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590B7-C9C9-DD4A-9991-1E59781EB433}" type="slidenum">
              <a:rPr lang="en-US" altLang="ja-JP" sz="1200">
                <a:latin typeface="Calibri" charset="0"/>
              </a:rPr>
              <a:pPr eaLnBrk="1" hangingPunct="1"/>
              <a:t>61</a:t>
            </a:fld>
            <a:endParaRPr lang="en-US" altLang="ja-JP"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C0C84C-79B1-6E4D-B923-8959F931F540}" type="slidenum">
              <a:rPr lang="en-US" altLang="ja-JP" sz="1200">
                <a:latin typeface="Calibri" charset="0"/>
              </a:rPr>
              <a:pPr eaLnBrk="1" hangingPunct="1"/>
              <a:t>62</a:t>
            </a:fld>
            <a:endParaRPr lang="en-US" altLang="ja-JP" sz="1200">
              <a:latin typeface="Calibri"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THEY </a:t>
            </a:r>
            <a:r>
              <a:rPr kumimoji="0" lang="en-US" altLang="ja-JP" dirty="0" smtClean="0">
                <a:latin typeface="Calibri" charset="0"/>
                <a:ea typeface="ＭＳ Ｐゴシック" charset="0"/>
                <a:cs typeface="ＭＳ Ｐゴシック" charset="0"/>
              </a:rPr>
              <a:t>DO</a:t>
            </a:r>
          </a:p>
          <a:p>
            <a:pPr eaLnBrk="1" hangingPunct="1">
              <a:spcBef>
                <a:spcPct val="0"/>
              </a:spcBef>
            </a:pPr>
            <a:r>
              <a:rPr kumimoji="0" lang="en-US" altLang="ja-JP" dirty="0" smtClean="0">
                <a:latin typeface="Calibri" charset="0"/>
                <a:ea typeface="ＭＳ Ｐゴシック" charset="0"/>
                <a:cs typeface="ＭＳ Ｐゴシック" charset="0"/>
              </a:rPr>
              <a:t>1 minute- change</a:t>
            </a:r>
          </a:p>
          <a:p>
            <a:pPr eaLnBrk="1" hangingPunct="1">
              <a:spcBef>
                <a:spcPct val="0"/>
              </a:spcBef>
            </a:pPr>
            <a:r>
              <a:rPr kumimoji="0" lang="en-US" altLang="ja-JP" dirty="0" smtClean="0">
                <a:latin typeface="Calibri" charset="0"/>
                <a:ea typeface="ＭＳ Ｐゴシック" charset="0"/>
                <a:cs typeface="ＭＳ Ｐゴシック" charset="0"/>
              </a:rPr>
              <a:t>SPEND 15-20</a:t>
            </a:r>
            <a:r>
              <a:rPr kumimoji="0" lang="en-US" altLang="ja-JP" baseline="0" dirty="0" smtClean="0">
                <a:latin typeface="Calibri" charset="0"/>
                <a:ea typeface="ＭＳ Ｐゴシック" charset="0"/>
                <a:cs typeface="ＭＳ Ｐゴシック" charset="0"/>
              </a:rPr>
              <a:t> minutes on SSR.  Then do something with it. </a:t>
            </a:r>
          </a:p>
          <a:p>
            <a:pPr eaLnBrk="1" hangingPunct="1">
              <a:spcBef>
                <a:spcPct val="0"/>
              </a:spcBef>
            </a:pPr>
            <a:r>
              <a:rPr kumimoji="0" lang="en-US" altLang="ja-JP" baseline="0" dirty="0" smtClean="0">
                <a:latin typeface="Calibri" charset="0"/>
                <a:ea typeface="ＭＳ Ｐゴシック" charset="0"/>
                <a:cs typeface="ＭＳ Ｐゴシック" charset="0"/>
              </a:rPr>
              <a:t>Give a goal.   A little pressure.  You’ve got to be really reading.  You’ve got to be paying attention. </a:t>
            </a:r>
          </a:p>
          <a:p>
            <a:pPr eaLnBrk="1" hangingPunct="1">
              <a:spcBef>
                <a:spcPct val="0"/>
              </a:spcBef>
            </a:pPr>
            <a:endParaRPr kumimoji="0" lang="ja-JP" altLang="en-US" dirty="0">
              <a:latin typeface="Calibri"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Opportunities for social collaboration</a:t>
            </a:r>
          </a:p>
          <a:p>
            <a:r>
              <a:rPr lang="en-US" dirty="0" smtClean="0"/>
              <a:t>The book report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63</a:t>
            </a:fld>
            <a:endParaRPr lang="en-US"/>
          </a:p>
        </p:txBody>
      </p:sp>
    </p:spTree>
    <p:extLst>
      <p:ext uri="{BB962C8B-B14F-4D97-AF65-F5344CB8AC3E}">
        <p14:creationId xmlns:p14="http://schemas.microsoft.com/office/powerpoint/2010/main" val="176634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AF6F4D-36AA-A34E-A7A9-43AAF7D9DA32}" type="slidenum">
              <a:rPr lang="en-US" altLang="ja-JP" sz="1200">
                <a:latin typeface="Calibri" charset="0"/>
              </a:rPr>
              <a:pPr eaLnBrk="1" hangingPunct="1"/>
              <a:t>69</a:t>
            </a:fld>
            <a:endParaRPr lang="en-US" altLang="ja-JP" sz="1200">
              <a:latin typeface="Calibri" charset="0"/>
            </a:endParaRPr>
          </a:p>
        </p:txBody>
      </p:sp>
      <p:sp>
        <p:nvSpPr>
          <p:cNvPr id="1669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kumimoji="0" lang="en-US" altLang="ja-JP" dirty="0" smtClean="0">
                <a:latin typeface="Calibri" charset="0"/>
                <a:ea typeface="ＭＳ Ｐゴシック" charset="0"/>
                <a:cs typeface="ＭＳ Ｐゴシック" charset="0"/>
              </a:rPr>
              <a:t>Interested in </a:t>
            </a:r>
            <a:r>
              <a:rPr kumimoji="0" lang="en-US" altLang="ja-JP" dirty="0" err="1" smtClean="0">
                <a:latin typeface="Calibri" charset="0"/>
                <a:ea typeface="ＭＳ Ｐゴシック" charset="0"/>
                <a:cs typeface="ＭＳ Ｐゴシック" charset="0"/>
              </a:rPr>
              <a:t>postive</a:t>
            </a:r>
            <a:r>
              <a:rPr kumimoji="0" lang="en-US" altLang="ja-JP" baseline="0" dirty="0" smtClean="0">
                <a:latin typeface="Calibri" charset="0"/>
                <a:ea typeface="ＭＳ Ｐゴシック" charset="0"/>
                <a:cs typeface="ＭＳ Ｐゴシック" charset="0"/>
              </a:rPr>
              <a:t> psychology.   SAVORING</a:t>
            </a:r>
            <a:endParaRPr kumimoji="0" lang="en-US" altLang="ja-JP" dirty="0" smtClean="0">
              <a:latin typeface="Calibri" charset="0"/>
              <a:ea typeface="ＭＳ Ｐゴシック" charset="0"/>
              <a:cs typeface="ＭＳ Ｐゴシック" charset="0"/>
            </a:endParaRPr>
          </a:p>
          <a:p>
            <a:pPr eaLnBrk="1" hangingPunct="1">
              <a:spcBef>
                <a:spcPct val="0"/>
              </a:spcBef>
            </a:pPr>
            <a:r>
              <a:rPr kumimoji="0" lang="en-US" altLang="ja-JP" dirty="0" smtClean="0">
                <a:latin typeface="Calibri" charset="0"/>
                <a:ea typeface="ＭＳ Ｐゴシック" charset="0"/>
                <a:cs typeface="ＭＳ Ｐゴシック" charset="0"/>
              </a:rPr>
              <a:t>Actually </a:t>
            </a:r>
            <a:r>
              <a:rPr kumimoji="0" lang="en-US" altLang="ja-JP" dirty="0">
                <a:latin typeface="Calibri" charset="0"/>
                <a:ea typeface="ＭＳ Ｐゴシック" charset="0"/>
                <a:cs typeface="ＭＳ Ｐゴシック" charset="0"/>
              </a:rPr>
              <a:t>do (about 1)</a:t>
            </a:r>
          </a:p>
          <a:p>
            <a:pPr eaLnBrk="1" hangingPunct="1">
              <a:spcBef>
                <a:spcPct val="0"/>
              </a:spcBef>
            </a:pPr>
            <a:endParaRPr kumimoji="0" lang="en-US" altLang="ja-JP" dirty="0">
              <a:latin typeface="Calibri" charset="0"/>
              <a:ea typeface="ＭＳ Ｐゴシック" charset="0"/>
              <a:cs typeface="ＭＳ Ｐゴシック" charset="0"/>
            </a:endParaRPr>
          </a:p>
          <a:p>
            <a:pPr eaLnBrk="1" hangingPunct="1">
              <a:spcBef>
                <a:spcPct val="0"/>
              </a:spcBef>
            </a:pPr>
            <a:r>
              <a:rPr kumimoji="0" lang="en-US" altLang="ja-JP" dirty="0">
                <a:latin typeface="Calibri" charset="0"/>
                <a:ea typeface="ＭＳ Ｐゴシック" charset="0"/>
                <a:cs typeface="ＭＳ Ｐゴシック" charset="0"/>
              </a:rPr>
              <a:t>1 good book you</a:t>
            </a:r>
            <a:r>
              <a:rPr kumimoji="0" lang="ja-JP" altLang="en-US" dirty="0">
                <a:latin typeface="Calibri" charset="0"/>
                <a:ea typeface="ＭＳ Ｐゴシック" charset="0"/>
                <a:cs typeface="ＭＳ Ｐゴシック" charset="0"/>
              </a:rPr>
              <a:t>’</a:t>
            </a:r>
            <a:r>
              <a:rPr kumimoji="0" lang="en-US" altLang="ja-JP" dirty="0" err="1">
                <a:latin typeface="Calibri" charset="0"/>
                <a:ea typeface="ＭＳ Ｐゴシック" charset="0"/>
                <a:cs typeface="ＭＳ Ｐゴシック" charset="0"/>
              </a:rPr>
              <a:t>ve</a:t>
            </a:r>
            <a:r>
              <a:rPr kumimoji="0" lang="en-US" altLang="ja-JP" dirty="0">
                <a:latin typeface="Calibri" charset="0"/>
                <a:ea typeface="ＭＳ Ｐゴシック" charset="0"/>
                <a:cs typeface="ＭＳ Ｐゴシック" charset="0"/>
              </a:rPr>
              <a:t> read this year/ recently. </a:t>
            </a:r>
          </a:p>
          <a:p>
            <a:pPr eaLnBrk="1" hangingPunct="1">
              <a:spcBef>
                <a:spcPct val="0"/>
              </a:spcBef>
            </a:pPr>
            <a:r>
              <a:rPr kumimoji="0" lang="en-US" altLang="ja-JP" dirty="0">
                <a:latin typeface="Calibri" charset="0"/>
                <a:ea typeface="ＭＳ Ｐゴシック" charset="0"/>
                <a:cs typeface="ＭＳ Ｐゴシック" charset="0"/>
              </a:rPr>
              <a:t>Why was it good.  As you talk, notice how you are thinking about the book.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A189D2-E573-3747-B585-72B826D042AD}" type="slidenum">
              <a:rPr lang="en-US" altLang="ja-JP" sz="1200">
                <a:latin typeface="Lucida Calligraphy" charset="0"/>
              </a:rPr>
              <a:pPr eaLnBrk="1" hangingPunct="1"/>
              <a:t>70</a:t>
            </a:fld>
            <a:endParaRPr lang="en-US" altLang="ja-JP" sz="1200">
              <a:latin typeface="Lucida Calligraphy" charset="0"/>
            </a:endParaRPr>
          </a:p>
        </p:txBody>
      </p:sp>
      <p:sp>
        <p:nvSpPr>
          <p:cNvPr id="22118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118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ja-JP" dirty="0" smtClean="0">
                <a:latin typeface="Times New Roman" charset="0"/>
                <a:ea typeface="ＭＳ Ｐゴシック" charset="0"/>
                <a:cs typeface="ＭＳ Ｐゴシック" charset="0"/>
              </a:rPr>
              <a:t>Encourage</a:t>
            </a:r>
            <a:r>
              <a:rPr kumimoji="0" lang="en-US" altLang="ja-JP" baseline="0" dirty="0" smtClean="0">
                <a:latin typeface="Times New Roman" charset="0"/>
                <a:ea typeface="ＭＳ Ｐゴシック" charset="0"/>
                <a:cs typeface="ＭＳ Ｐゴシック" charset="0"/>
              </a:rPr>
              <a:t> success.  </a:t>
            </a:r>
          </a:p>
          <a:p>
            <a:pPr>
              <a:spcBef>
                <a:spcPct val="0"/>
              </a:spcBef>
            </a:pPr>
            <a:endParaRPr kumimoji="0" lang="en-US" altLang="ja-JP" baseline="0" dirty="0" smtClean="0">
              <a:latin typeface="Times New Roman" charset="0"/>
              <a:ea typeface="ＭＳ Ｐゴシック" charset="0"/>
              <a:cs typeface="ＭＳ Ｐゴシック" charset="0"/>
            </a:endParaRPr>
          </a:p>
          <a:p>
            <a:pPr>
              <a:spcBef>
                <a:spcPct val="0"/>
              </a:spcBef>
            </a:pPr>
            <a:r>
              <a:rPr kumimoji="0" lang="en-US" altLang="ja-JP" baseline="0" dirty="0" smtClean="0">
                <a:latin typeface="Times New Roman" charset="0"/>
                <a:ea typeface="ＭＳ Ｐゴシック" charset="0"/>
                <a:cs typeface="ＭＳ Ｐゴシック" charset="0"/>
              </a:rPr>
              <a:t>Just last week, talking to a teacher who just got a position at a “education university” (teacher training – used to call normal university)</a:t>
            </a:r>
          </a:p>
          <a:p>
            <a:pPr>
              <a:spcBef>
                <a:spcPct val="0"/>
              </a:spcBef>
            </a:pPr>
            <a:r>
              <a:rPr kumimoji="0" lang="en-US" altLang="ja-JP" baseline="0" dirty="0" smtClean="0">
                <a:latin typeface="Times New Roman" charset="0"/>
                <a:ea typeface="ＭＳ Ｐゴシック" charset="0"/>
                <a:cs typeface="ＭＳ Ｐゴシック" charset="0"/>
              </a:rPr>
              <a:t>Told to grade..</a:t>
            </a:r>
            <a:endParaRPr kumimoji="0" lang="en-US" altLang="ja-JP"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Compares students to each other. </a:t>
            </a:r>
          </a:p>
          <a:p>
            <a:r>
              <a:rPr lang="en-US" dirty="0" smtClean="0"/>
              <a:t>Fine for TOEFL, TOEIC, etc.      This is (click) of an IQ test. </a:t>
            </a:r>
          </a:p>
          <a:p>
            <a:endParaRPr lang="en-US" dirty="0" smtClean="0"/>
          </a:p>
          <a:p>
            <a:r>
              <a:rPr lang="en-US" dirty="0" smtClean="0"/>
              <a:t>We shouldn’t be comparing them to each other. Mastery</a:t>
            </a:r>
            <a:r>
              <a:rPr lang="en-US" baseline="0" dirty="0" smtClean="0"/>
              <a:t> testing is comparing them to the skills/  what they should be doing.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71</a:t>
            </a:fld>
            <a:endParaRPr lang="en-US"/>
          </a:p>
        </p:txBody>
      </p:sp>
    </p:spTree>
    <p:extLst>
      <p:ext uri="{BB962C8B-B14F-4D97-AF65-F5344CB8AC3E}">
        <p14:creationId xmlns:p14="http://schemas.microsoft.com/office/powerpoint/2010/main" val="3307087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over,  guy</a:t>
            </a:r>
            <a:r>
              <a:rPr lang="en-US" baseline="0" dirty="0" smtClean="0"/>
              <a:t> in the next set is Michael Schumacher. </a:t>
            </a:r>
          </a:p>
          <a:p>
            <a:r>
              <a:rPr lang="en-US" baseline="0" dirty="0" smtClean="0"/>
              <a:t>Retired now but perhaps the best formula one driver of all time.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73</a:t>
            </a:fld>
            <a:endParaRPr lang="en-US"/>
          </a:p>
        </p:txBody>
      </p:sp>
    </p:spTree>
    <p:extLst>
      <p:ext uri="{BB962C8B-B14F-4D97-AF65-F5344CB8AC3E}">
        <p14:creationId xmlns:p14="http://schemas.microsoft.com/office/powerpoint/2010/main" val="3451668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Danica</a:t>
            </a:r>
            <a:r>
              <a:rPr lang="en-US" dirty="0" smtClean="0"/>
              <a:t> Patrick – probably</a:t>
            </a:r>
            <a:r>
              <a:rPr lang="en-US" baseline="0" dirty="0" smtClean="0"/>
              <a:t> best female driver in USA – now doing NASCAR</a:t>
            </a:r>
          </a:p>
          <a:p>
            <a:r>
              <a:rPr lang="en-US" baseline="0" dirty="0" smtClean="0"/>
              <a:t>What just happened to the “population”. </a:t>
            </a:r>
          </a:p>
          <a:p>
            <a:r>
              <a:rPr lang="en-US" baseline="0" dirty="0" smtClean="0"/>
              <a:t>Should you fail because you are being compared to them. </a:t>
            </a:r>
          </a:p>
          <a:p>
            <a:r>
              <a:rPr lang="en-US" baseline="0" dirty="0" smtClean="0"/>
              <a:t>Makes no sense.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74</a:t>
            </a:fld>
            <a:endParaRPr lang="en-US"/>
          </a:p>
        </p:txBody>
      </p:sp>
    </p:spTree>
    <p:extLst>
      <p:ext uri="{BB962C8B-B14F-4D97-AF65-F5344CB8AC3E}">
        <p14:creationId xmlns:p14="http://schemas.microsoft.com/office/powerpoint/2010/main" val="2839391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78</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79</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80</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81</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82</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83</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84</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85</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86</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87</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savoring, </a:t>
            </a:r>
          </a:p>
          <a:p>
            <a:r>
              <a:rPr lang="en-US" baseline="0" dirty="0" smtClean="0"/>
              <a:t>Through grading</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88</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89</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0B7AF7-18DA-E048-9145-EF741E03E8AE}" type="slidenum">
              <a:rPr lang="en-US" sz="1200">
                <a:latin typeface="Calibri" charset="0"/>
              </a:rPr>
              <a:pPr eaLnBrk="1" hangingPunct="1"/>
              <a:t>90</a:t>
            </a:fld>
            <a:endParaRPr lang="en-US" sz="1200">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photosof.org</a:t>
            </a:r>
            <a:r>
              <a:rPr lang="en-US" dirty="0" smtClean="0"/>
              <a:t>/view/</a:t>
            </a:r>
            <a:r>
              <a:rPr lang="en-US" dirty="0" err="1" smtClean="0"/>
              <a:t>open_book_with_love_heart_in_folded_pages-wide.htm</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91</a:t>
            </a:fld>
            <a:endParaRPr lang="en-US"/>
          </a:p>
        </p:txBody>
      </p:sp>
    </p:spTree>
    <p:extLst>
      <p:ext uri="{BB962C8B-B14F-4D97-AF65-F5344CB8AC3E}">
        <p14:creationId xmlns:p14="http://schemas.microsoft.com/office/powerpoint/2010/main" val="32499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95</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96</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97</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98</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99</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100</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101</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102</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103</a:t>
            </a:fld>
            <a:endParaRPr lang="en-US" sz="1200">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10-15 minutes of class time</a:t>
            </a:r>
          </a:p>
          <a:p>
            <a:pPr eaLnBrk="1" hangingPunct="1"/>
            <a:r>
              <a:rPr lang="en-US">
                <a:latin typeface="Calibri" charset="0"/>
                <a:ea typeface="ＭＳ Ｐゴシック" charset="0"/>
                <a:cs typeface="ＭＳ Ｐゴシック" charset="0"/>
              </a:rPr>
              <a:t>Values reading</a:t>
            </a:r>
          </a:p>
          <a:p>
            <a:pPr eaLnBrk="1" hangingPunct="1"/>
            <a:r>
              <a:rPr lang="en-US">
                <a:latin typeface="Calibri" charset="0"/>
                <a:ea typeface="ＭＳ Ｐゴシック" charset="0"/>
                <a:cs typeface="ＭＳ Ｐゴシック" charset="0"/>
              </a:rPr>
              <a:t>Practical thing – they bring books</a:t>
            </a:r>
          </a:p>
          <a:p>
            <a:pPr eaLnBrk="1" hangingPunct="1"/>
            <a:r>
              <a:rPr lang="en-US">
                <a:latin typeface="Calibri" charset="0"/>
                <a:ea typeface="ＭＳ Ｐゴシック" charset="0"/>
                <a:cs typeface="ＭＳ Ｐゴシック" charset="0"/>
              </a:rPr>
              <a:t>Classroom management-</a:t>
            </a:r>
          </a:p>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0B7AF7-18DA-E048-9145-EF741E03E8AE}" type="slidenum">
              <a:rPr lang="en-US" sz="1200">
                <a:latin typeface="Calibri" charset="0"/>
              </a:rPr>
              <a:pPr eaLnBrk="1" hangingPunct="1"/>
              <a:t>104</a:t>
            </a:fld>
            <a:endParaRPr lang="en-US" sz="1200">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105</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166D5C-2E18-9341-836C-61A7712449E5}" type="slidenum">
              <a:rPr lang="en-US" altLang="ja-JP" sz="1200">
                <a:latin typeface="Lucida Calligraphy" charset="0"/>
              </a:rPr>
              <a:pPr eaLnBrk="1" hangingPunct="1"/>
              <a:t>108</a:t>
            </a:fld>
            <a:endParaRPr lang="en-US" altLang="ja-JP" sz="1200">
              <a:latin typeface="Lucida Calligraphy" charset="0"/>
            </a:endParaRPr>
          </a:p>
        </p:txBody>
      </p:sp>
      <p:sp>
        <p:nvSpPr>
          <p:cNvPr id="24166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166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ja-JP">
                <a:latin typeface="Times New Roman" charset="0"/>
                <a:ea typeface="ＭＳ Ｐゴシック" charset="0"/>
                <a:cs typeface="ＭＳ Ｐゴシック" charset="0"/>
              </a:rPr>
              <a:t>We usually don</a:t>
            </a:r>
            <a:r>
              <a:rPr kumimoji="0" lang="ja-JP" altLang="en-US">
                <a:latin typeface="Times New Roman" charset="0"/>
                <a:ea typeface="ＭＳ Ｐゴシック" charset="0"/>
                <a:cs typeface="ＭＳ Ｐゴシック" charset="0"/>
              </a:rPr>
              <a:t>’</a:t>
            </a:r>
            <a:r>
              <a:rPr kumimoji="0" lang="en-US" altLang="ja-JP">
                <a:latin typeface="Times New Roman" charset="0"/>
                <a:ea typeface="ＭＳ Ｐゴシック" charset="0"/>
                <a:cs typeface="ＭＳ Ｐゴシック" charset="0"/>
              </a:rPr>
              <a:t>t bother with comprehension questions in ER. </a:t>
            </a:r>
          </a:p>
          <a:p>
            <a:pPr>
              <a:spcBef>
                <a:spcPct val="0"/>
              </a:spcBef>
            </a:pPr>
            <a:r>
              <a:rPr kumimoji="0" lang="en-US" altLang="ja-JP">
                <a:latin typeface="Times New Roman" charset="0"/>
                <a:ea typeface="ＭＳ Ｐゴシック" charset="0"/>
                <a:cs typeface="ＭＳ Ｐゴシック" charset="0"/>
              </a:rPr>
              <a:t>Yes, ooks often have them (but that is publishers wanting to be everyything to everyone.  There are much, much better ways to check comprehension than test-like questions. BUT. Tests are important. And the new results are troubling for many teacher. So a quick look. A few questions about questions.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109</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Social interactions.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110</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A43E6E-A3C9-D44C-8506-3F791AC881E2}" type="slidenum">
              <a:rPr lang="en-US" altLang="ja-JP" sz="1200">
                <a:latin typeface="Palatino" charset="0"/>
              </a:rPr>
              <a:pPr eaLnBrk="1" hangingPunct="1"/>
              <a:t>111</a:t>
            </a:fld>
            <a:endParaRPr lang="en-US" altLang="ja-JP" sz="1200">
              <a:latin typeface="Palatino" charset="0"/>
            </a:endParaRPr>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r>
              <a:rPr kumimoji="0" lang="en-US" altLang="ja-JP" dirty="0" smtClean="0">
                <a:latin typeface="Times New Roman" charset="0"/>
                <a:ea typeface="ＭＳ Ｐゴシック" charset="0"/>
                <a:cs typeface="ＭＳ Ｐゴシック" charset="0"/>
              </a:rPr>
              <a:t>Helen Keller Story</a:t>
            </a:r>
            <a:endParaRPr kumimoji="0" lang="ja-JP" alt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A43E6E-A3C9-D44C-8506-3F791AC881E2}" type="slidenum">
              <a:rPr lang="en-US" altLang="ja-JP" sz="1200">
                <a:latin typeface="Palatino" charset="0"/>
              </a:rPr>
              <a:pPr eaLnBrk="1" hangingPunct="1"/>
              <a:t>112</a:t>
            </a:fld>
            <a:endParaRPr lang="en-US" altLang="ja-JP" sz="1200">
              <a:latin typeface="Palatino" charset="0"/>
            </a:endParaRPr>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r>
              <a:rPr kumimoji="0" lang="en-US" altLang="ja-JP" dirty="0" smtClean="0">
                <a:latin typeface="Times New Roman" charset="0"/>
                <a:ea typeface="ＭＳ Ｐゴシック" charset="0"/>
                <a:cs typeface="ＭＳ Ｐゴシック" charset="0"/>
              </a:rPr>
              <a:t>Helen Keller Story</a:t>
            </a:r>
            <a:endParaRPr kumimoji="0" lang="ja-JP" alt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54391-E433-2F41-B10A-CEA5B2E0C7BF}" type="slidenum">
              <a:rPr lang="en-US" altLang="ja-JP" sz="1200">
                <a:latin typeface="Calibri" charset="0"/>
              </a:rPr>
              <a:pPr eaLnBrk="1" hangingPunct="1"/>
              <a:t>113</a:t>
            </a:fld>
            <a:endParaRPr lang="en-US" altLang="ja-JP" sz="1200">
              <a:latin typeface="Calibri" charset="0"/>
            </a:endParaRPr>
          </a:p>
        </p:txBody>
      </p:sp>
      <p:sp>
        <p:nvSpPr>
          <p:cNvPr id="192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ER is a new idea for most Ss (used to intensive/ yakudoku/ read &amp; translate). </a:t>
            </a:r>
          </a:p>
          <a:p>
            <a:pPr eaLnBrk="1" hangingPunct="1">
              <a:spcBef>
                <a:spcPct val="0"/>
              </a:spcBef>
            </a:pPr>
            <a:endParaRPr kumimoji="0" lang="en-US" altLang="ja-JP">
              <a:latin typeface="Calibri" charset="0"/>
              <a:ea typeface="ＭＳ Ｐゴシック" charset="0"/>
              <a:cs typeface="ＭＳ Ｐゴシック" charset="0"/>
            </a:endParaRPr>
          </a:p>
          <a:p>
            <a:pPr eaLnBrk="1" hangingPunct="1">
              <a:spcBef>
                <a:spcPct val="0"/>
              </a:spcBef>
            </a:pPr>
            <a:r>
              <a:rPr kumimoji="0" lang="en-US" altLang="ja-JP">
                <a:latin typeface="Calibri" charset="0"/>
                <a:ea typeface="ＭＳ Ｐゴシック" charset="0"/>
                <a:cs typeface="ＭＳ Ｐゴシック" charset="0"/>
              </a:rPr>
              <a:t>Nothing wrong with staring reports where they expect. NOTICE: YOUR OPINION! -- APPRECIATIO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EF6708-0E33-884F-A26E-7449184FDFB9}" type="slidenum">
              <a:rPr lang="en-US" altLang="ja-JP" sz="1200">
                <a:latin typeface="Calibri" charset="0"/>
              </a:rPr>
              <a:pPr eaLnBrk="1" hangingPunct="1"/>
              <a:t>114</a:t>
            </a:fld>
            <a:endParaRPr lang="en-US" altLang="ja-JP" sz="1200">
              <a:latin typeface="Calibri" charset="0"/>
            </a:endParaRPr>
          </a:p>
        </p:txBody>
      </p:sp>
      <p:sp>
        <p:nvSpPr>
          <p:cNvPr id="194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Dornyei and others point out: doing the same thing sucks</a:t>
            </a:r>
          </a:p>
          <a:p>
            <a:pPr eaLnBrk="1" hangingPunct="1">
              <a:spcBef>
                <a:spcPct val="0"/>
              </a:spcBef>
            </a:pPr>
            <a:r>
              <a:rPr kumimoji="0" lang="en-US" altLang="ja-JP">
                <a:latin typeface="Calibri" charset="0"/>
                <a:ea typeface="ＭＳ Ｐゴシック" charset="0"/>
                <a:cs typeface="ＭＳ Ｐゴシック" charset="0"/>
              </a:rPr>
              <a:t>The motivation out of any class.  (habituation)</a:t>
            </a:r>
          </a:p>
          <a:p>
            <a:pPr eaLnBrk="1" hangingPunct="1">
              <a:spcBef>
                <a:spcPct val="0"/>
              </a:spcBef>
            </a:pPr>
            <a:r>
              <a:rPr kumimoji="0" lang="en-US" altLang="ja-JP">
                <a:latin typeface="Calibri" charset="0"/>
                <a:ea typeface="ＭＳ Ｐゴシック" charset="0"/>
                <a:cs typeface="ＭＳ Ｐゴシック" charset="0"/>
              </a:rPr>
              <a:t>Late May/ early June</a:t>
            </a:r>
          </a:p>
          <a:p>
            <a:pPr eaLnBrk="1" hangingPunct="1">
              <a:spcBef>
                <a:spcPct val="0"/>
              </a:spcBef>
            </a:pPr>
            <a:r>
              <a:rPr kumimoji="0" lang="en-US" altLang="ja-JP">
                <a:latin typeface="Calibri" charset="0"/>
                <a:ea typeface="ＭＳ Ｐゴシック" charset="0"/>
                <a:cs typeface="ＭＳ Ｐゴシック" charset="0"/>
              </a:rPr>
              <a:t>Multiple intelligences: artistic knowledge, </a:t>
            </a:r>
          </a:p>
          <a:p>
            <a:pPr eaLnBrk="1" hangingPunct="1">
              <a:spcBef>
                <a:spcPct val="0"/>
              </a:spcBef>
            </a:pPr>
            <a:r>
              <a:rPr kumimoji="0" lang="en-US" altLang="ja-JP">
                <a:latin typeface="Calibri" charset="0"/>
                <a:ea typeface="ＭＳ Ｐゴシック" charset="0"/>
                <a:cs typeface="ＭＳ Ｐゴシック" charset="0"/>
              </a:rPr>
              <a:t>      kinesthetic (folks who draw)</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54391-E433-2F41-B10A-CEA5B2E0C7BF}" type="slidenum">
              <a:rPr lang="en-US" altLang="ja-JP" sz="1200">
                <a:latin typeface="Calibri" charset="0"/>
              </a:rPr>
              <a:pPr eaLnBrk="1" hangingPunct="1"/>
              <a:t>115</a:t>
            </a:fld>
            <a:endParaRPr lang="en-US" altLang="ja-JP" sz="1200">
              <a:latin typeface="Calibri" charset="0"/>
            </a:endParaRPr>
          </a:p>
        </p:txBody>
      </p:sp>
      <p:sp>
        <p:nvSpPr>
          <p:cNvPr id="192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Calibri" charset="0"/>
                <a:ea typeface="ＭＳ Ｐゴシック" charset="0"/>
                <a:cs typeface="ＭＳ Ｐゴシック" charset="0"/>
              </a:rPr>
              <a:t>ER is a new idea for most Ss (used to intensive/ yakudoku/ read &amp; translate). </a:t>
            </a:r>
          </a:p>
          <a:p>
            <a:pPr eaLnBrk="1" hangingPunct="1">
              <a:spcBef>
                <a:spcPct val="0"/>
              </a:spcBef>
            </a:pPr>
            <a:endParaRPr kumimoji="0" lang="en-US" altLang="ja-JP">
              <a:latin typeface="Calibri" charset="0"/>
              <a:ea typeface="ＭＳ Ｐゴシック" charset="0"/>
              <a:cs typeface="ＭＳ Ｐゴシック" charset="0"/>
            </a:endParaRPr>
          </a:p>
          <a:p>
            <a:pPr eaLnBrk="1" hangingPunct="1">
              <a:spcBef>
                <a:spcPct val="0"/>
              </a:spcBef>
            </a:pPr>
            <a:r>
              <a:rPr kumimoji="0" lang="en-US" altLang="ja-JP">
                <a:latin typeface="Calibri" charset="0"/>
                <a:ea typeface="ＭＳ Ｐゴシック" charset="0"/>
                <a:cs typeface="ＭＳ Ｐゴシック" charset="0"/>
              </a:rPr>
              <a:t>Nothing wrong with staring reports where they expect. NOTICE: YOUR OPINION! -- APPRECIATIO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27B2F-A453-2345-8FC5-DE240D1DF0AB}" type="slidenum">
              <a:rPr lang="en-US" smtClean="0"/>
              <a:t>116</a:t>
            </a:fld>
            <a:endParaRPr lang="en-US"/>
          </a:p>
        </p:txBody>
      </p:sp>
    </p:spTree>
    <p:extLst>
      <p:ext uri="{BB962C8B-B14F-4D97-AF65-F5344CB8AC3E}">
        <p14:creationId xmlns:p14="http://schemas.microsoft.com/office/powerpoint/2010/main" val="6614475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really Magnesium Oxide (</a:t>
            </a:r>
            <a:r>
              <a:rPr lang="en-US" dirty="0" err="1" smtClean="0"/>
              <a:t>MgO</a:t>
            </a:r>
            <a:r>
              <a:rPr lang="en-US" smtClean="0"/>
              <a:t>). </a:t>
            </a:r>
            <a:endParaRPr lang="en-US"/>
          </a:p>
        </p:txBody>
      </p:sp>
      <p:sp>
        <p:nvSpPr>
          <p:cNvPr id="4" name="Slide Number Placeholder 3"/>
          <p:cNvSpPr>
            <a:spLocks noGrp="1"/>
          </p:cNvSpPr>
          <p:nvPr>
            <p:ph type="sldNum" sz="quarter" idx="10"/>
          </p:nvPr>
        </p:nvSpPr>
        <p:spPr/>
        <p:txBody>
          <a:bodyPr/>
          <a:lstStyle/>
          <a:p>
            <a:fld id="{11B27B2F-A453-2345-8FC5-DE240D1DF0AB}" type="slidenum">
              <a:rPr lang="en-US" smtClean="0"/>
              <a:t>118</a:t>
            </a:fld>
            <a:endParaRPr lang="en-US"/>
          </a:p>
        </p:txBody>
      </p:sp>
    </p:spTree>
    <p:extLst>
      <p:ext uri="{BB962C8B-B14F-4D97-AF65-F5344CB8AC3E}">
        <p14:creationId xmlns:p14="http://schemas.microsoft.com/office/powerpoint/2010/main" val="378476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Magnesium Oxide</a:t>
            </a:r>
          </a:p>
          <a:p>
            <a:endParaRPr lang="en-US" dirty="0"/>
          </a:p>
        </p:txBody>
      </p:sp>
      <p:sp>
        <p:nvSpPr>
          <p:cNvPr id="4" name="Slide Number Placeholder 3"/>
          <p:cNvSpPr>
            <a:spLocks noGrp="1"/>
          </p:cNvSpPr>
          <p:nvPr>
            <p:ph type="sldNum" sz="quarter" idx="10"/>
          </p:nvPr>
        </p:nvSpPr>
        <p:spPr/>
        <p:txBody>
          <a:bodyPr/>
          <a:lstStyle/>
          <a:p>
            <a:fld id="{11B27B2F-A453-2345-8FC5-DE240D1DF0AB}" type="slidenum">
              <a:rPr lang="en-US" smtClean="0"/>
              <a:t>119</a:t>
            </a:fld>
            <a:endParaRPr lang="en-US"/>
          </a:p>
        </p:txBody>
      </p:sp>
    </p:spTree>
    <p:extLst>
      <p:ext uri="{BB962C8B-B14F-4D97-AF65-F5344CB8AC3E}">
        <p14:creationId xmlns:p14="http://schemas.microsoft.com/office/powerpoint/2010/main" val="28654117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  Can’t control all the variables.</a:t>
            </a:r>
            <a:r>
              <a:rPr lang="en-US" baseline="0" dirty="0" smtClean="0"/>
              <a:t> </a:t>
            </a:r>
          </a:p>
          <a:p>
            <a:r>
              <a:rPr lang="en-US" baseline="0" dirty="0" smtClean="0"/>
              <a:t>We can’t do causality (cause  &amp; effect).</a:t>
            </a:r>
          </a:p>
          <a:p>
            <a:r>
              <a:rPr lang="en-US" baseline="0" dirty="0" smtClean="0"/>
              <a:t>We can do </a:t>
            </a:r>
            <a:r>
              <a:rPr lang="en-US" baseline="0" dirty="0" err="1" smtClean="0"/>
              <a:t>corrolation</a:t>
            </a:r>
            <a:r>
              <a:rPr lang="en-US" baseline="0" dirty="0" smtClean="0"/>
              <a:t> --- these things go together .</a:t>
            </a:r>
          </a:p>
          <a:p>
            <a:r>
              <a:rPr lang="en-US" baseline="0" dirty="0" smtClean="0"/>
              <a:t>And they go together </a:t>
            </a:r>
            <a:r>
              <a:rPr lang="en-US" baseline="0" dirty="0" err="1" smtClean="0"/>
              <a:t>regularily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1B27B2F-A453-2345-8FC5-DE240D1DF0AB}" type="slidenum">
              <a:rPr lang="en-US" smtClean="0"/>
              <a:t>120</a:t>
            </a:fld>
            <a:endParaRPr lang="en-US"/>
          </a:p>
        </p:txBody>
      </p:sp>
    </p:spTree>
    <p:extLst>
      <p:ext uri="{BB962C8B-B14F-4D97-AF65-F5344CB8AC3E}">
        <p14:creationId xmlns:p14="http://schemas.microsoft.com/office/powerpoint/2010/main" val="26563375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 proved</a:t>
            </a:r>
            <a:r>
              <a:rPr lang="en-US" baseline="0" dirty="0" smtClean="0"/>
              <a:t> causality. </a:t>
            </a:r>
          </a:p>
          <a:p>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121</a:t>
            </a:fld>
            <a:endParaRPr lang="en-US"/>
          </a:p>
        </p:txBody>
      </p:sp>
    </p:spTree>
    <p:extLst>
      <p:ext uri="{BB962C8B-B14F-4D97-AF65-F5344CB8AC3E}">
        <p14:creationId xmlns:p14="http://schemas.microsoft.com/office/powerpoint/2010/main" val="10641051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a:t>
            </a:r>
            <a:r>
              <a:rPr lang="en-US" baseline="0" dirty="0" smtClean="0"/>
              <a:t> are external (extrinsic) motivation.  We want reading to be intrinsically motivating.   So the other activities.  Book report, Sharing books.  Book talk.  </a:t>
            </a:r>
            <a:r>
              <a:rPr lang="en-US" baseline="0" dirty="0" err="1" smtClean="0"/>
              <a:t>Ss</a:t>
            </a:r>
            <a:r>
              <a:rPr lang="en-US" baseline="0" dirty="0" smtClean="0"/>
              <a:t> share what they are enjoying. </a:t>
            </a:r>
            <a:endParaRPr lang="en-US" dirty="0"/>
          </a:p>
        </p:txBody>
      </p:sp>
      <p:sp>
        <p:nvSpPr>
          <p:cNvPr id="4" name="Slide Number Placeholder 3"/>
          <p:cNvSpPr>
            <a:spLocks noGrp="1"/>
          </p:cNvSpPr>
          <p:nvPr>
            <p:ph type="sldNum" sz="quarter" idx="10"/>
          </p:nvPr>
        </p:nvSpPr>
        <p:spPr/>
        <p:txBody>
          <a:bodyPr/>
          <a:lstStyle/>
          <a:p>
            <a:fld id="{E3EDBA8C-E089-0049-8C25-C8BF32A295D5}" type="slidenum">
              <a:rPr lang="en-US" smtClean="0"/>
              <a:t>123</a:t>
            </a:fld>
            <a:endParaRPr lang="en-US"/>
          </a:p>
        </p:txBody>
      </p:sp>
    </p:spTree>
    <p:extLst>
      <p:ext uri="{BB962C8B-B14F-4D97-AF65-F5344CB8AC3E}">
        <p14:creationId xmlns:p14="http://schemas.microsoft.com/office/powerpoint/2010/main" val="266634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Unless you teach kids,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AB3881-DF13-C340-8E4A-335E33BC51D1}" type="slidenum">
              <a:rPr lang="en-US" sz="1200">
                <a:latin typeface="Calibri" charset="0"/>
              </a:rPr>
              <a:pPr eaLnBrk="1" hangingPunct="1"/>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BA624F-140E-F54F-84E1-266CC3B62D58}" type="datetimeFigureOut">
              <a:rPr lang="en-US" smtClean="0"/>
              <a:t>9/15/13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2166122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A624F-140E-F54F-84E1-266CC3B62D58}" type="datetimeFigureOut">
              <a:rPr lang="en-US" smtClean="0"/>
              <a:t>9/15/13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393659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A624F-140E-F54F-84E1-266CC3B62D58}" type="datetimeFigureOut">
              <a:rPr lang="en-US" smtClean="0"/>
              <a:t>9/15/13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393208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A624F-140E-F54F-84E1-266CC3B62D58}" type="datetimeFigureOut">
              <a:rPr lang="en-US" smtClean="0"/>
              <a:t>9/15/13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387346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A624F-140E-F54F-84E1-266CC3B62D58}" type="datetimeFigureOut">
              <a:rPr lang="en-US" smtClean="0"/>
              <a:t>9/15/13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330696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BA624F-140E-F54F-84E1-266CC3B62D58}" type="datetimeFigureOut">
              <a:rPr lang="en-US" smtClean="0"/>
              <a:t>9/15/13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630007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BA624F-140E-F54F-84E1-266CC3B62D58}" type="datetimeFigureOut">
              <a:rPr lang="en-US" smtClean="0"/>
              <a:t>9/15/13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406153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BA624F-140E-F54F-84E1-266CC3B62D58}" type="datetimeFigureOut">
              <a:rPr lang="en-US" smtClean="0"/>
              <a:t>9/15/13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453293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A624F-140E-F54F-84E1-266CC3B62D58}" type="datetimeFigureOut">
              <a:rPr lang="en-US" smtClean="0"/>
              <a:t>9/15/13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386478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A624F-140E-F54F-84E1-266CC3B62D58}" type="datetimeFigureOut">
              <a:rPr lang="en-US" smtClean="0"/>
              <a:t>9/15/13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3287003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A624F-140E-F54F-84E1-266CC3B62D58}" type="datetimeFigureOut">
              <a:rPr lang="en-US" smtClean="0"/>
              <a:t>9/15/13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59F3F5-E038-DC4F-91CE-14541398DEEA}" type="slidenum">
              <a:rPr lang="en-US" smtClean="0"/>
              <a:t>‹#›</a:t>
            </a:fld>
            <a:endParaRPr lang="en-US"/>
          </a:p>
        </p:txBody>
      </p:sp>
    </p:spTree>
    <p:extLst>
      <p:ext uri="{BB962C8B-B14F-4D97-AF65-F5344CB8AC3E}">
        <p14:creationId xmlns:p14="http://schemas.microsoft.com/office/powerpoint/2010/main" val="32627939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A624F-140E-F54F-84E1-266CC3B62D58}" type="datetimeFigureOut">
              <a:rPr lang="en-US" smtClean="0"/>
              <a:t>9/15/13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9F3F5-E038-DC4F-91CE-14541398DEEA}" type="slidenum">
              <a:rPr lang="en-US" smtClean="0"/>
              <a:t>‹#›</a:t>
            </a:fld>
            <a:endParaRPr lang="en-US"/>
          </a:p>
        </p:txBody>
      </p:sp>
    </p:spTree>
    <p:extLst>
      <p:ext uri="{BB962C8B-B14F-4D97-AF65-F5344CB8AC3E}">
        <p14:creationId xmlns:p14="http://schemas.microsoft.com/office/powerpoint/2010/main" val="1904946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4.png"/></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1.png"/></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2.png"/><Relationship Id="rId1" Type="http://schemas.microsoft.com/office/2007/relationships/media" Target="../media/media1.mov"/><Relationship Id="rId2" Type="http://schemas.openxmlformats.org/officeDocument/2006/relationships/video" Target="../media/media1.mo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47.png"/><Relationship Id="rId6" Type="http://schemas.openxmlformats.org/officeDocument/2006/relationships/image" Target="../media/image48.png"/><Relationship Id="rId1" Type="http://schemas.microsoft.com/office/2007/relationships/media" Target="45%20Audio%20Track.aiff" TargetMode="External"/><Relationship Id="rId2" Type="http://schemas.openxmlformats.org/officeDocument/2006/relationships/audio" Target="45%20Audio%20Track.aif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4.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9.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oleObject" Target="../embeddings/oleObject5.bin"/><Relationship Id="rId13" Type="http://schemas.openxmlformats.org/officeDocument/2006/relationships/oleObject" Target="../embeddings/Microsoft_Word_97_-_2004_Document1.doc"/><Relationship Id="rId14" Type="http://schemas.openxmlformats.org/officeDocument/2006/relationships/image" Target="../media/image57.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40.xml"/><Relationship Id="rId4" Type="http://schemas.openxmlformats.org/officeDocument/2006/relationships/oleObject" Target="../embeddings/oleObject1.bin"/><Relationship Id="rId5" Type="http://schemas.openxmlformats.org/officeDocument/2006/relationships/image" Target="../media/image53.png"/><Relationship Id="rId6" Type="http://schemas.openxmlformats.org/officeDocument/2006/relationships/oleObject" Target="../embeddings/oleObject2.bin"/><Relationship Id="rId7" Type="http://schemas.openxmlformats.org/officeDocument/2006/relationships/image" Target="../media/image54.png"/><Relationship Id="rId8" Type="http://schemas.openxmlformats.org/officeDocument/2006/relationships/oleObject" Target="../embeddings/oleObject3.bin"/><Relationship Id="rId9" Type="http://schemas.openxmlformats.org/officeDocument/2006/relationships/image" Target="../media/image55.png"/><Relationship Id="rId10"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3.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3.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7.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42.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43.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49.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2.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3.png"/><Relationship Id="rId5" Type="http://schemas.openxmlformats.org/officeDocument/2006/relationships/image" Target="../media/image72.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7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31987" y="1294130"/>
            <a:ext cx="2612013"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a:solidFill>
                  <a:srgbClr val="800000"/>
                </a:solidFill>
                <a:latin typeface="Gill Sans"/>
                <a:cs typeface="Gill Sans"/>
              </a:rPr>
              <a:t>SSR</a:t>
            </a: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0707" name="TextBox 5"/>
          <p:cNvSpPr txBox="1">
            <a:spLocks noChangeArrowheads="1"/>
          </p:cNvSpPr>
          <p:nvPr/>
        </p:nvSpPr>
        <p:spPr bwMode="auto">
          <a:xfrm>
            <a:off x="3825875" y="3467100"/>
            <a:ext cx="53181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6600" b="1" dirty="0">
              <a:latin typeface="Calibri" charset="0"/>
            </a:endParaRPr>
          </a:p>
        </p:txBody>
      </p:sp>
      <p:sp>
        <p:nvSpPr>
          <p:cNvPr id="2" name="TextBox 1"/>
          <p:cNvSpPr txBox="1"/>
          <p:nvPr/>
        </p:nvSpPr>
        <p:spPr>
          <a:xfrm rot="20840084">
            <a:off x="4424538" y="548681"/>
            <a:ext cx="4993501" cy="1015663"/>
          </a:xfrm>
          <a:prstGeom prst="rect">
            <a:avLst/>
          </a:prstGeom>
          <a:noFill/>
        </p:spPr>
        <p:txBody>
          <a:bodyPr wrap="square" rtlCol="0">
            <a:spAutoFit/>
          </a:bodyPr>
          <a:lstStyle/>
          <a:p>
            <a:r>
              <a:rPr lang="en-US" sz="6000" b="1" dirty="0" smtClean="0">
                <a:solidFill>
                  <a:srgbClr val="FF0000"/>
                </a:solidFill>
                <a:latin typeface="Chalkduster"/>
                <a:cs typeface="Chalkduster"/>
              </a:rPr>
              <a:t>Rethinking</a:t>
            </a:r>
            <a:endParaRPr lang="en-US" sz="6000" b="1" dirty="0">
              <a:solidFill>
                <a:srgbClr val="FF0000"/>
              </a:solidFill>
              <a:latin typeface="Chalkduster"/>
              <a:cs typeface="Chalkduster"/>
            </a:endParaRPr>
          </a:p>
        </p:txBody>
      </p:sp>
      <p:pic>
        <p:nvPicPr>
          <p:cNvPr id="3" name="Picture 2"/>
          <p:cNvPicPr>
            <a:picLocks noChangeAspect="1"/>
          </p:cNvPicPr>
          <p:nvPr/>
        </p:nvPicPr>
        <p:blipFill>
          <a:blip r:embed="rId3"/>
          <a:stretch>
            <a:fillRect/>
          </a:stretch>
        </p:blipFill>
        <p:spPr>
          <a:xfrm>
            <a:off x="0" y="0"/>
            <a:ext cx="4521200" cy="6955692"/>
          </a:xfrm>
          <a:prstGeom prst="rect">
            <a:avLst/>
          </a:prstGeom>
        </p:spPr>
      </p:pic>
    </p:spTree>
    <p:extLst>
      <p:ext uri="{BB962C8B-B14F-4D97-AF65-F5344CB8AC3E}">
        <p14:creationId xmlns:p14="http://schemas.microsoft.com/office/powerpoint/2010/main" val="152881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31987" y="1294130"/>
            <a:ext cx="2612013"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a:solidFill>
                  <a:srgbClr val="800000"/>
                </a:solidFill>
                <a:latin typeface="Gill Sans"/>
                <a:cs typeface="Gill Sans"/>
              </a:rPr>
              <a:t>SSR</a:t>
            </a: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0707" name="TextBox 5"/>
          <p:cNvSpPr txBox="1">
            <a:spLocks noChangeArrowheads="1"/>
          </p:cNvSpPr>
          <p:nvPr/>
        </p:nvSpPr>
        <p:spPr bwMode="auto">
          <a:xfrm>
            <a:off x="3825875" y="3467100"/>
            <a:ext cx="5318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a:latin typeface="Gill Sans"/>
                <a:cs typeface="Gill Sans"/>
              </a:rPr>
              <a:t>Sustained</a:t>
            </a:r>
          </a:p>
          <a:p>
            <a:pPr algn="r" eaLnBrk="1" hangingPunct="1"/>
            <a:r>
              <a:rPr lang="en-US" sz="6600" b="1" dirty="0">
                <a:latin typeface="Gill Sans"/>
                <a:cs typeface="Gill Sans"/>
              </a:rPr>
              <a:t>Silent </a:t>
            </a:r>
          </a:p>
          <a:p>
            <a:pPr algn="r" eaLnBrk="1" hangingPunct="1"/>
            <a:r>
              <a:rPr lang="en-US" sz="6600" b="1" dirty="0">
                <a:latin typeface="Gill Sans"/>
                <a:cs typeface="Gill Sans"/>
              </a:rPr>
              <a:t> Reading</a:t>
            </a:r>
            <a:r>
              <a:rPr lang="en-US" sz="6600" b="1" dirty="0">
                <a:latin typeface="Calibri" charset="0"/>
              </a:rPr>
              <a:t> </a:t>
            </a:r>
          </a:p>
        </p:txBody>
      </p:sp>
      <p:sp>
        <p:nvSpPr>
          <p:cNvPr id="2" name="TextBox 1"/>
          <p:cNvSpPr txBox="1"/>
          <p:nvPr/>
        </p:nvSpPr>
        <p:spPr>
          <a:xfrm rot="20840084">
            <a:off x="4424538" y="548681"/>
            <a:ext cx="4993501" cy="1015663"/>
          </a:xfrm>
          <a:prstGeom prst="rect">
            <a:avLst/>
          </a:prstGeom>
          <a:noFill/>
        </p:spPr>
        <p:txBody>
          <a:bodyPr wrap="square" rtlCol="0">
            <a:spAutoFit/>
          </a:bodyPr>
          <a:lstStyle/>
          <a:p>
            <a:r>
              <a:rPr lang="en-US" sz="6000" b="1" dirty="0" smtClean="0">
                <a:solidFill>
                  <a:srgbClr val="FF0000"/>
                </a:solidFill>
                <a:latin typeface="Chalkduster"/>
                <a:cs typeface="Chalkduster"/>
              </a:rPr>
              <a:t>Rethinking</a:t>
            </a:r>
            <a:endParaRPr lang="en-US" sz="6000" b="1" dirty="0">
              <a:solidFill>
                <a:srgbClr val="FF0000"/>
              </a:solidFill>
              <a:latin typeface="Chalkduster"/>
              <a:cs typeface="Chalkduster"/>
            </a:endParaRPr>
          </a:p>
        </p:txBody>
      </p:sp>
      <p:pic>
        <p:nvPicPr>
          <p:cNvPr id="3" name="Picture 2"/>
          <p:cNvPicPr>
            <a:picLocks noChangeAspect="1"/>
          </p:cNvPicPr>
          <p:nvPr/>
        </p:nvPicPr>
        <p:blipFill>
          <a:blip r:embed="rId3"/>
          <a:stretch>
            <a:fillRect/>
          </a:stretch>
        </p:blipFill>
        <p:spPr>
          <a:xfrm>
            <a:off x="0" y="0"/>
            <a:ext cx="4521200" cy="6955692"/>
          </a:xfrm>
          <a:prstGeom prst="rect">
            <a:avLst/>
          </a:prstGeom>
        </p:spPr>
      </p:pic>
    </p:spTree>
    <p:extLst>
      <p:ext uri="{BB962C8B-B14F-4D97-AF65-F5344CB8AC3E}">
        <p14:creationId xmlns:p14="http://schemas.microsoft.com/office/powerpoint/2010/main" val="909089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807" y="2344247"/>
            <a:ext cx="3671735" cy="4916286"/>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4957607" cy="1938992"/>
          </a:xfrm>
          <a:prstGeom prst="rect">
            <a:avLst/>
          </a:prstGeom>
          <a:noFill/>
        </p:spPr>
        <p:txBody>
          <a:bodyPr wrap="none" rtlCol="0">
            <a:spAutoFit/>
          </a:bodyPr>
          <a:lstStyle/>
          <a:p>
            <a:r>
              <a:rPr lang="en-US" sz="6000" b="1" dirty="0" smtClean="0">
                <a:solidFill>
                  <a:srgbClr val="800000"/>
                </a:solidFill>
                <a:latin typeface="Gill Sans"/>
                <a:cs typeface="Gill Sans"/>
              </a:rPr>
              <a:t>Encouraging </a:t>
            </a:r>
          </a:p>
          <a:p>
            <a:r>
              <a:rPr lang="en-US" sz="6000" b="1" dirty="0" smtClean="0">
                <a:solidFill>
                  <a:srgbClr val="800000"/>
                </a:solidFill>
                <a:latin typeface="Gill Sans"/>
                <a:cs typeface="Gill Sans"/>
              </a:rPr>
              <a:t>success</a:t>
            </a:r>
          </a:p>
        </p:txBody>
      </p:sp>
      <p:sp>
        <p:nvSpPr>
          <p:cNvPr id="11" name="TextBox 10"/>
          <p:cNvSpPr txBox="1"/>
          <p:nvPr/>
        </p:nvSpPr>
        <p:spPr>
          <a:xfrm>
            <a:off x="4780616" y="4725231"/>
            <a:ext cx="4439837" cy="1938992"/>
          </a:xfrm>
          <a:prstGeom prst="rect">
            <a:avLst/>
          </a:prstGeom>
          <a:noFill/>
        </p:spPr>
        <p:txBody>
          <a:bodyPr wrap="none" rtlCol="0">
            <a:spAutoFit/>
          </a:bodyPr>
          <a:lstStyle/>
          <a:p>
            <a:pPr algn="r"/>
            <a:r>
              <a:rPr lang="en-US" sz="6000" b="1" dirty="0" smtClean="0">
                <a:latin typeface="Gill Sans"/>
                <a:cs typeface="Gill Sans"/>
              </a:rPr>
              <a:t>Build it in. </a:t>
            </a:r>
          </a:p>
          <a:p>
            <a:pPr algn="r"/>
            <a:endParaRPr lang="en-US" sz="6000" b="1" dirty="0" smtClean="0">
              <a:latin typeface="Gill Sans"/>
              <a:cs typeface="Gill Sans"/>
            </a:endParaRPr>
          </a:p>
        </p:txBody>
      </p:sp>
    </p:spTree>
    <p:extLst>
      <p:ext uri="{BB962C8B-B14F-4D97-AF65-F5344CB8AC3E}">
        <p14:creationId xmlns:p14="http://schemas.microsoft.com/office/powerpoint/2010/main" val="385734556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807" y="2344247"/>
            <a:ext cx="3671735" cy="4916286"/>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4957607" cy="1938992"/>
          </a:xfrm>
          <a:prstGeom prst="rect">
            <a:avLst/>
          </a:prstGeom>
          <a:noFill/>
        </p:spPr>
        <p:txBody>
          <a:bodyPr wrap="none" rtlCol="0">
            <a:spAutoFit/>
          </a:bodyPr>
          <a:lstStyle/>
          <a:p>
            <a:r>
              <a:rPr lang="en-US" sz="6000" b="1" dirty="0" smtClean="0">
                <a:solidFill>
                  <a:srgbClr val="800000"/>
                </a:solidFill>
                <a:latin typeface="Gill Sans"/>
                <a:cs typeface="Gill Sans"/>
              </a:rPr>
              <a:t>Encouraging </a:t>
            </a:r>
          </a:p>
          <a:p>
            <a:r>
              <a:rPr lang="en-US" sz="6000" b="1" dirty="0" smtClean="0">
                <a:solidFill>
                  <a:srgbClr val="800000"/>
                </a:solidFill>
                <a:latin typeface="Gill Sans"/>
                <a:cs typeface="Gill Sans"/>
              </a:rPr>
              <a:t>success</a:t>
            </a:r>
          </a:p>
        </p:txBody>
      </p:sp>
      <p:sp>
        <p:nvSpPr>
          <p:cNvPr id="11" name="TextBox 10"/>
          <p:cNvSpPr txBox="1"/>
          <p:nvPr/>
        </p:nvSpPr>
        <p:spPr>
          <a:xfrm>
            <a:off x="4523932" y="5750146"/>
            <a:ext cx="4273125" cy="1938992"/>
          </a:xfrm>
          <a:prstGeom prst="rect">
            <a:avLst/>
          </a:prstGeom>
          <a:noFill/>
        </p:spPr>
        <p:txBody>
          <a:bodyPr wrap="none" rtlCol="0">
            <a:spAutoFit/>
          </a:bodyPr>
          <a:lstStyle/>
          <a:p>
            <a:pPr algn="r"/>
            <a:r>
              <a:rPr lang="en-US" sz="6000" b="1" dirty="0" smtClean="0">
                <a:latin typeface="Gill Sans"/>
                <a:cs typeface="Gill Sans"/>
              </a:rPr>
              <a:t>Just do it. </a:t>
            </a:r>
          </a:p>
          <a:p>
            <a:pPr algn="r"/>
            <a:endParaRPr lang="en-US" sz="6000" b="1" dirty="0" smtClean="0">
              <a:latin typeface="Gill Sans"/>
              <a:cs typeface="Gill Sans"/>
            </a:endParaRPr>
          </a:p>
        </p:txBody>
      </p:sp>
      <p:pic>
        <p:nvPicPr>
          <p:cNvPr id="12" name="Picture 11"/>
          <p:cNvPicPr>
            <a:picLocks noChangeAspect="1"/>
          </p:cNvPicPr>
          <p:nvPr/>
        </p:nvPicPr>
        <p:blipFill>
          <a:blip r:embed="rId5"/>
          <a:srcRect/>
          <a:stretch>
            <a:fillRect/>
          </a:stretch>
        </p:blipFill>
        <p:spPr bwMode="auto">
          <a:xfrm>
            <a:off x="5559414" y="4624126"/>
            <a:ext cx="2743200" cy="1136650"/>
          </a:xfrm>
          <a:prstGeom prst="rect">
            <a:avLst/>
          </a:prstGeom>
          <a:noFill/>
          <a:ln w="9525">
            <a:noFill/>
            <a:miter lim="800000"/>
            <a:headEnd/>
            <a:tailEnd/>
          </a:ln>
        </p:spPr>
      </p:pic>
    </p:spTree>
    <p:extLst>
      <p:ext uri="{BB962C8B-B14F-4D97-AF65-F5344CB8AC3E}">
        <p14:creationId xmlns:p14="http://schemas.microsoft.com/office/powerpoint/2010/main" val="21307869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575944" y="0"/>
            <a:ext cx="11861089" cy="3668574"/>
          </a:xfrm>
          <a:prstGeom prst="rect">
            <a:avLst/>
          </a:prstGeom>
        </p:spPr>
      </p:pic>
    </p:spTree>
    <p:extLst>
      <p:ext uri="{BB962C8B-B14F-4D97-AF65-F5344CB8AC3E}">
        <p14:creationId xmlns:p14="http://schemas.microsoft.com/office/powerpoint/2010/main" val="40108045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69132" y="0"/>
            <a:ext cx="9599613"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53200" y="76200"/>
            <a:ext cx="2612013"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a:solidFill>
                  <a:srgbClr val="800000"/>
                </a:solidFill>
                <a:latin typeface="Gill Sans"/>
                <a:cs typeface="Gill Sans"/>
              </a:rPr>
              <a:t>SSR</a:t>
            </a: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2756" name="TextBox 5"/>
          <p:cNvSpPr txBox="1">
            <a:spLocks noChangeArrowheads="1"/>
          </p:cNvSpPr>
          <p:nvPr/>
        </p:nvSpPr>
        <p:spPr bwMode="auto">
          <a:xfrm>
            <a:off x="3825875" y="2133600"/>
            <a:ext cx="5318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a:latin typeface="Gill Sans"/>
                <a:cs typeface="Gill Sans"/>
              </a:rPr>
              <a:t>Sit</a:t>
            </a:r>
          </a:p>
          <a:p>
            <a:pPr algn="r" eaLnBrk="1" hangingPunct="1"/>
            <a:r>
              <a:rPr lang="en-US" sz="6600" b="1" dirty="0">
                <a:latin typeface="Gill Sans"/>
                <a:cs typeface="Gill Sans"/>
              </a:rPr>
              <a:t>Still &amp; </a:t>
            </a:r>
          </a:p>
          <a:p>
            <a:pPr algn="r" eaLnBrk="1" hangingPunct="1"/>
            <a:r>
              <a:rPr lang="en-US" sz="6600" b="1" dirty="0">
                <a:latin typeface="Gill Sans"/>
                <a:cs typeface="Gill Sans"/>
              </a:rPr>
              <a:t> Read</a:t>
            </a:r>
            <a:r>
              <a:rPr lang="en-US" sz="6600" b="1" dirty="0">
                <a:latin typeface="Calibri" charset="0"/>
              </a:rPr>
              <a:t> </a:t>
            </a:r>
          </a:p>
        </p:txBody>
      </p:sp>
    </p:spTree>
    <p:extLst>
      <p:ext uri="{BB962C8B-B14F-4D97-AF65-F5344CB8AC3E}">
        <p14:creationId xmlns:p14="http://schemas.microsoft.com/office/powerpoint/2010/main" val="3587120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53200" y="76200"/>
            <a:ext cx="2612013"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a:solidFill>
                  <a:srgbClr val="800000"/>
                </a:solidFill>
                <a:latin typeface="Gill Sans"/>
                <a:cs typeface="Gill Sans"/>
              </a:rPr>
              <a:t>SSR</a:t>
            </a: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0707" name="TextBox 5"/>
          <p:cNvSpPr txBox="1">
            <a:spLocks noChangeArrowheads="1"/>
          </p:cNvSpPr>
          <p:nvPr/>
        </p:nvSpPr>
        <p:spPr bwMode="auto">
          <a:xfrm>
            <a:off x="3825875" y="2133600"/>
            <a:ext cx="5318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a:latin typeface="Gill Sans"/>
                <a:cs typeface="Gill Sans"/>
              </a:rPr>
              <a:t>Sustained</a:t>
            </a:r>
          </a:p>
          <a:p>
            <a:pPr algn="r" eaLnBrk="1" hangingPunct="1"/>
            <a:r>
              <a:rPr lang="en-US" sz="6600" b="1" dirty="0">
                <a:latin typeface="Gill Sans"/>
                <a:cs typeface="Gill Sans"/>
              </a:rPr>
              <a:t>Silent </a:t>
            </a:r>
          </a:p>
          <a:p>
            <a:pPr algn="r" eaLnBrk="1" hangingPunct="1"/>
            <a:r>
              <a:rPr lang="en-US" sz="6600" b="1" dirty="0">
                <a:latin typeface="Gill Sans"/>
                <a:cs typeface="Gill Sans"/>
              </a:rPr>
              <a:t> Reading</a:t>
            </a:r>
            <a:r>
              <a:rPr lang="en-US" sz="6600" b="1" dirty="0">
                <a:latin typeface="Calibri" charset="0"/>
              </a:rPr>
              <a:t> </a:t>
            </a:r>
          </a:p>
        </p:txBody>
      </p:sp>
      <p:sp>
        <p:nvSpPr>
          <p:cNvPr id="7" name="TextBox 6"/>
          <p:cNvSpPr txBox="1">
            <a:spLocks noChangeArrowheads="1"/>
          </p:cNvSpPr>
          <p:nvPr/>
        </p:nvSpPr>
        <p:spPr bwMode="auto">
          <a:xfrm>
            <a:off x="6181725" y="5402263"/>
            <a:ext cx="25447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dirty="0">
                <a:solidFill>
                  <a:srgbClr val="800000"/>
                </a:solidFill>
                <a:latin typeface="Gill Sans"/>
                <a:cs typeface="Gill Sans"/>
              </a:rPr>
              <a:t>(You too.)</a:t>
            </a:r>
          </a:p>
        </p:txBody>
      </p:sp>
      <p:pic>
        <p:nvPicPr>
          <p:cNvPr id="20070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3520" y="0"/>
            <a:ext cx="1016635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494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6308" y="76200"/>
            <a:ext cx="3928906" cy="3939540"/>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600" b="1" dirty="0" smtClean="0">
                <a:solidFill>
                  <a:srgbClr val="800000"/>
                </a:solidFill>
                <a:latin typeface="Gill Sans"/>
                <a:cs typeface="Gill Sans"/>
              </a:rPr>
              <a:t>DEAR</a:t>
            </a:r>
            <a:endParaRPr lang="en-US" sz="9600" b="1" dirty="0">
              <a:solidFill>
                <a:srgbClr val="800000"/>
              </a:solidFill>
              <a:latin typeface="Gill Sans"/>
              <a:cs typeface="Gill Sans"/>
            </a:endParaRPr>
          </a:p>
          <a:p>
            <a:pPr algn="r" eaLnBrk="1" hangingPunct="1"/>
            <a:endParaRPr lang="en-US" sz="6600" b="1" dirty="0">
              <a:solidFill>
                <a:srgbClr val="800000"/>
              </a:solidFill>
              <a:latin typeface="Calibri" charset="0"/>
            </a:endParaRPr>
          </a:p>
          <a:p>
            <a:pPr algn="r" eaLnBrk="1" hangingPunct="1"/>
            <a:endParaRPr lang="en-US" sz="8800" b="1" dirty="0">
              <a:solidFill>
                <a:srgbClr val="800000"/>
              </a:solidFill>
              <a:latin typeface="Calibri" charset="0"/>
            </a:endParaRPr>
          </a:p>
        </p:txBody>
      </p:sp>
      <p:sp>
        <p:nvSpPr>
          <p:cNvPr id="202756" name="TextBox 5"/>
          <p:cNvSpPr txBox="1">
            <a:spLocks noChangeArrowheads="1"/>
          </p:cNvSpPr>
          <p:nvPr/>
        </p:nvSpPr>
        <p:spPr bwMode="auto">
          <a:xfrm>
            <a:off x="3847088" y="2133600"/>
            <a:ext cx="53181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Drop</a:t>
            </a:r>
            <a:endParaRPr lang="en-US" sz="6600" b="1" dirty="0">
              <a:latin typeface="Gill Sans"/>
              <a:cs typeface="Gill Sans"/>
            </a:endParaRPr>
          </a:p>
          <a:p>
            <a:pPr algn="r" eaLnBrk="1" hangingPunct="1"/>
            <a:r>
              <a:rPr lang="en-US" sz="6600" b="1" dirty="0" smtClean="0">
                <a:latin typeface="Gill Sans"/>
                <a:cs typeface="Gill Sans"/>
              </a:rPr>
              <a:t>Everything </a:t>
            </a:r>
            <a:r>
              <a:rPr lang="en-US" sz="6600" b="1" dirty="0">
                <a:latin typeface="Gill Sans"/>
                <a:cs typeface="Gill Sans"/>
              </a:rPr>
              <a:t>&amp; </a:t>
            </a:r>
            <a:r>
              <a:rPr lang="en-US" sz="6600" b="1" dirty="0" smtClean="0">
                <a:latin typeface="Gill Sans"/>
                <a:cs typeface="Gill Sans"/>
              </a:rPr>
              <a:t>Read</a:t>
            </a:r>
            <a:r>
              <a:rPr lang="en-US" sz="6600" b="1" dirty="0" smtClean="0">
                <a:latin typeface="Calibri" charset="0"/>
              </a:rPr>
              <a:t> </a:t>
            </a:r>
            <a:endParaRPr lang="en-US" sz="6600" b="1" dirty="0">
              <a:latin typeface="Calibri" charset="0"/>
            </a:endParaRPr>
          </a:p>
        </p:txBody>
      </p:sp>
      <p:pic>
        <p:nvPicPr>
          <p:cNvPr id="3" name="Picture 2"/>
          <p:cNvPicPr>
            <a:picLocks noChangeAspect="1"/>
          </p:cNvPicPr>
          <p:nvPr/>
        </p:nvPicPr>
        <p:blipFill>
          <a:blip r:embed="rId3"/>
          <a:stretch>
            <a:fillRect/>
          </a:stretch>
        </p:blipFill>
        <p:spPr>
          <a:xfrm>
            <a:off x="0" y="0"/>
            <a:ext cx="4168419" cy="6858000"/>
          </a:xfrm>
          <a:prstGeom prst="rect">
            <a:avLst/>
          </a:prstGeom>
        </p:spPr>
      </p:pic>
    </p:spTree>
    <p:extLst>
      <p:ext uri="{BB962C8B-B14F-4D97-AF65-F5344CB8AC3E}">
        <p14:creationId xmlns:p14="http://schemas.microsoft.com/office/powerpoint/2010/main" val="227740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0357945" cy="6858000"/>
          </a:xfrm>
          <a:prstGeom prst="rect">
            <a:avLst/>
          </a:prstGeom>
        </p:spPr>
      </p:pic>
    </p:spTree>
    <p:extLst>
      <p:ext uri="{BB962C8B-B14F-4D97-AF65-F5344CB8AC3E}">
        <p14:creationId xmlns:p14="http://schemas.microsoft.com/office/powerpoint/2010/main" val="137816284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44000" cy="6849035"/>
          </a:xfrm>
          <a:prstGeom prst="rect">
            <a:avLst/>
          </a:prstGeom>
        </p:spPr>
      </p:pic>
    </p:spTree>
    <p:extLst>
      <p:ext uri="{BB962C8B-B14F-4D97-AF65-F5344CB8AC3E}">
        <p14:creationId xmlns:p14="http://schemas.microsoft.com/office/powerpoint/2010/main" val="184230178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31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2"/>
          <p:cNvSpPr txBox="1">
            <a:spLocks noChangeArrowheads="1"/>
          </p:cNvSpPr>
          <p:nvPr/>
        </p:nvSpPr>
        <p:spPr bwMode="auto">
          <a:xfrm>
            <a:off x="0" y="0"/>
            <a:ext cx="96329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000" b="1">
                <a:solidFill>
                  <a:srgbClr val="FFFF00"/>
                </a:solidFill>
                <a:latin typeface="Gill Sans" charset="0"/>
              </a:rPr>
              <a:t>A few questions about questions:</a:t>
            </a:r>
            <a:endParaRPr lang="en-US" altLang="ja-JP" sz="4400">
              <a:solidFill>
                <a:srgbClr val="FFFF00"/>
              </a:solidFill>
            </a:endParaRPr>
          </a:p>
          <a:p>
            <a:pPr eaLnBrk="1" hangingPunct="1"/>
            <a:endParaRPr lang="ja-JP" altLang="en-US" sz="4400">
              <a:solidFill>
                <a:srgbClr val="FFFF00"/>
              </a:solidFill>
            </a:endParaRPr>
          </a:p>
        </p:txBody>
      </p:sp>
      <p:sp>
        <p:nvSpPr>
          <p:cNvPr id="6" name="Rectangle 3"/>
          <p:cNvSpPr txBox="1">
            <a:spLocks noChangeArrowheads="1"/>
          </p:cNvSpPr>
          <p:nvPr/>
        </p:nvSpPr>
        <p:spPr bwMode="auto">
          <a:xfrm>
            <a:off x="1447800" y="10525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en-US" altLang="ja-JP" sz="4800" b="1">
                <a:solidFill>
                  <a:schemeClr val="bg1"/>
                </a:solidFill>
                <a:latin typeface="Gill Sans" charset="0"/>
              </a:rPr>
              <a:t>When do </a:t>
            </a:r>
          </a:p>
          <a:p>
            <a:pPr algn="r" eaLnBrk="1" hangingPunct="1">
              <a:spcBef>
                <a:spcPct val="20000"/>
              </a:spcBef>
            </a:pPr>
            <a:r>
              <a:rPr lang="en-US" altLang="ja-JP" sz="4800" b="1">
                <a:solidFill>
                  <a:schemeClr val="bg1"/>
                </a:solidFill>
                <a:latin typeface="Gill Sans" charset="0"/>
              </a:rPr>
              <a:t>students see </a:t>
            </a:r>
          </a:p>
          <a:p>
            <a:pPr algn="r" eaLnBrk="1" hangingPunct="1">
              <a:spcBef>
                <a:spcPct val="20000"/>
              </a:spcBef>
            </a:pPr>
            <a:r>
              <a:rPr lang="en-US" altLang="ja-JP" sz="4800" b="1">
                <a:solidFill>
                  <a:schemeClr val="bg1"/>
                </a:solidFill>
                <a:latin typeface="Gill Sans" charset="0"/>
              </a:rPr>
              <a:t>the questions?</a:t>
            </a:r>
            <a:endParaRPr lang="en-US" altLang="ja-JP" sz="4800">
              <a:solidFill>
                <a:schemeClr val="bg1"/>
              </a:solidFill>
            </a:endParaRPr>
          </a:p>
        </p:txBody>
      </p:sp>
    </p:spTree>
    <p:extLst>
      <p:ext uri="{BB962C8B-B14F-4D97-AF65-F5344CB8AC3E}">
        <p14:creationId xmlns:p14="http://schemas.microsoft.com/office/powerpoint/2010/main" val="3421584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390672" cy="1938992"/>
          </a:xfrm>
          <a:prstGeom prst="rect">
            <a:avLst/>
          </a:prstGeom>
          <a:noFill/>
        </p:spPr>
        <p:txBody>
          <a:bodyPr wrap="none" rtlCol="0">
            <a:spAutoFit/>
          </a:bodyPr>
          <a:lstStyle/>
          <a:p>
            <a:r>
              <a:rPr lang="en-US" sz="6000" b="1" dirty="0" smtClean="0">
                <a:solidFill>
                  <a:srgbClr val="800000"/>
                </a:solidFill>
                <a:latin typeface="Gill Sans"/>
                <a:cs typeface="Gill Sans"/>
              </a:rPr>
              <a:t>Mastery </a:t>
            </a:r>
          </a:p>
          <a:p>
            <a:r>
              <a:rPr lang="en-US" sz="6000" b="1" dirty="0" smtClean="0">
                <a:solidFill>
                  <a:srgbClr val="800000"/>
                </a:solidFill>
                <a:latin typeface="Gill Sans"/>
                <a:cs typeface="Gill Sans"/>
              </a:rPr>
              <a:t>goals</a:t>
            </a:r>
          </a:p>
        </p:txBody>
      </p:sp>
      <p:sp>
        <p:nvSpPr>
          <p:cNvPr id="11" name="TextBox 10"/>
          <p:cNvSpPr txBox="1"/>
          <p:nvPr/>
        </p:nvSpPr>
        <p:spPr>
          <a:xfrm>
            <a:off x="3428783" y="4725231"/>
            <a:ext cx="5791670" cy="1938992"/>
          </a:xfrm>
          <a:prstGeom prst="rect">
            <a:avLst/>
          </a:prstGeom>
          <a:noFill/>
        </p:spPr>
        <p:txBody>
          <a:bodyPr wrap="none" rtlCol="0">
            <a:spAutoFit/>
          </a:bodyPr>
          <a:lstStyle/>
          <a:p>
            <a:pPr algn="r"/>
            <a:r>
              <a:rPr lang="en-US" sz="6000" b="1" dirty="0" smtClean="0">
                <a:latin typeface="Gill Sans"/>
                <a:cs typeface="Gill Sans"/>
              </a:rPr>
              <a:t>Deeper </a:t>
            </a:r>
          </a:p>
          <a:p>
            <a:pPr algn="r"/>
            <a:r>
              <a:rPr lang="en-US" sz="6000" b="1" dirty="0" smtClean="0">
                <a:latin typeface="Gill Sans"/>
                <a:cs typeface="Gill Sans"/>
              </a:rPr>
              <a:t>understanding</a:t>
            </a:r>
          </a:p>
        </p:txBody>
      </p:sp>
      <p:pic>
        <p:nvPicPr>
          <p:cNvPr id="12"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0" y="2499261"/>
            <a:ext cx="2352154" cy="4381132"/>
          </a:xfrm>
          <a:prstGeom prst="rect">
            <a:avLst/>
          </a:prstGeom>
          <a:noFill/>
          <a:ln w="9525">
            <a:noFill/>
            <a:miter lim="800000"/>
            <a:headEnd/>
            <a:tailEnd/>
          </a:ln>
        </p:spPr>
      </p:pic>
    </p:spTree>
    <p:extLst>
      <p:ext uri="{BB962C8B-B14F-4D97-AF65-F5344CB8AC3E}">
        <p14:creationId xmlns:p14="http://schemas.microsoft.com/office/powerpoint/2010/main" val="854161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933476" cy="5937250"/>
          </a:xfrm>
          <a:prstGeom prst="rect">
            <a:avLst/>
          </a:prstGeom>
        </p:spPr>
      </p:pic>
    </p:spTree>
    <p:extLst>
      <p:ext uri="{BB962C8B-B14F-4D97-AF65-F5344CB8AC3E}">
        <p14:creationId xmlns:p14="http://schemas.microsoft.com/office/powerpoint/2010/main" val="204518791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390672" cy="1938992"/>
          </a:xfrm>
          <a:prstGeom prst="rect">
            <a:avLst/>
          </a:prstGeom>
          <a:noFill/>
        </p:spPr>
        <p:txBody>
          <a:bodyPr wrap="none" rtlCol="0">
            <a:spAutoFit/>
          </a:bodyPr>
          <a:lstStyle/>
          <a:p>
            <a:r>
              <a:rPr lang="en-US" sz="6000" b="1" dirty="0" smtClean="0">
                <a:solidFill>
                  <a:srgbClr val="800000"/>
                </a:solidFill>
                <a:latin typeface="Gill Sans"/>
                <a:cs typeface="Gill Sans"/>
              </a:rPr>
              <a:t>Mastery </a:t>
            </a:r>
          </a:p>
          <a:p>
            <a:r>
              <a:rPr lang="en-US" sz="6000" b="1" dirty="0" smtClean="0">
                <a:solidFill>
                  <a:srgbClr val="800000"/>
                </a:solidFill>
                <a:latin typeface="Gill Sans"/>
                <a:cs typeface="Gill Sans"/>
              </a:rPr>
              <a:t>goals</a:t>
            </a:r>
          </a:p>
        </p:txBody>
      </p:sp>
      <p:sp>
        <p:nvSpPr>
          <p:cNvPr id="11" name="TextBox 10"/>
          <p:cNvSpPr txBox="1"/>
          <p:nvPr/>
        </p:nvSpPr>
        <p:spPr>
          <a:xfrm>
            <a:off x="3428783" y="4725231"/>
            <a:ext cx="5791670" cy="1938992"/>
          </a:xfrm>
          <a:prstGeom prst="rect">
            <a:avLst/>
          </a:prstGeom>
          <a:noFill/>
        </p:spPr>
        <p:txBody>
          <a:bodyPr wrap="none" rtlCol="0">
            <a:spAutoFit/>
          </a:bodyPr>
          <a:lstStyle/>
          <a:p>
            <a:pPr algn="r"/>
            <a:r>
              <a:rPr lang="en-US" sz="6000" b="1" dirty="0" smtClean="0">
                <a:latin typeface="Gill Sans"/>
                <a:cs typeface="Gill Sans"/>
              </a:rPr>
              <a:t>Deeper </a:t>
            </a:r>
          </a:p>
          <a:p>
            <a:pPr algn="r"/>
            <a:r>
              <a:rPr lang="en-US" sz="6000" b="1" dirty="0" smtClean="0">
                <a:latin typeface="Gill Sans"/>
                <a:cs typeface="Gill Sans"/>
              </a:rPr>
              <a:t>understanding</a:t>
            </a:r>
          </a:p>
        </p:txBody>
      </p:sp>
      <p:pic>
        <p:nvPicPr>
          <p:cNvPr id="13"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8411" y="2452205"/>
            <a:ext cx="3759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08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a:solidFill>
                  <a:srgbClr val="000000"/>
                </a:solidFill>
                <a:latin typeface="Calibri" charset="0"/>
              </a:rPr>
              <a:t>Mental Rehearsal</a:t>
            </a:r>
            <a:endParaRPr lang="en-US" altLang="ja-JP" sz="3600" b="1">
              <a:latin typeface="Calibri" charset="0"/>
            </a:endParaRPr>
          </a:p>
        </p:txBody>
      </p:sp>
      <p:pic>
        <p:nvPicPr>
          <p:cNvPr id="1873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674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4"/>
          <p:cNvSpPr>
            <a:spLocks noChangeArrowheads="1"/>
          </p:cNvSpPr>
          <p:nvPr/>
        </p:nvSpPr>
        <p:spPr bwMode="auto">
          <a:xfrm>
            <a:off x="-20638" y="4022725"/>
            <a:ext cx="89455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endParaRPr lang="en-US" altLang="ja-JP" sz="6000" b="1">
              <a:latin typeface="Calibri" charset="0"/>
            </a:endParaRPr>
          </a:p>
          <a:p>
            <a:pPr algn="r"/>
            <a:r>
              <a:rPr lang="en-US" altLang="ja-JP" sz="6000" b="1">
                <a:latin typeface="Calibri" charset="0"/>
              </a:rPr>
              <a:t>Practice:</a:t>
            </a:r>
          </a:p>
          <a:p>
            <a:pPr algn="r"/>
            <a:r>
              <a:rPr lang="en-US" altLang="ja-JP" sz="6000" b="1">
                <a:latin typeface="Calibri" charset="0"/>
              </a:rPr>
              <a:t>speak silently or softly</a:t>
            </a:r>
            <a:endParaRPr lang="en-US" altLang="ja-JP" sz="6000">
              <a:latin typeface="Calibri" charset="0"/>
            </a:endParaRPr>
          </a:p>
        </p:txBody>
      </p:sp>
      <p:sp>
        <p:nvSpPr>
          <p:cNvPr id="187396" name="Rectangle 4"/>
          <p:cNvSpPr>
            <a:spLocks noChangeArrowheads="1"/>
          </p:cNvSpPr>
          <p:nvPr/>
        </p:nvSpPr>
        <p:spPr bwMode="auto">
          <a:xfrm>
            <a:off x="-20638" y="0"/>
            <a:ext cx="9829801" cy="7467600"/>
          </a:xfrm>
          <a:prstGeom prst="rect">
            <a:avLst/>
          </a:prstGeom>
          <a:solidFill>
            <a:srgbClr val="000090"/>
          </a:solidFill>
          <a:ln w="9525">
            <a:solidFill>
              <a:srgbClr val="000090"/>
            </a:solidFill>
            <a:round/>
            <a:headEnd/>
            <a:tailEnd/>
          </a:ln>
        </p:spPr>
        <p:txBody>
          <a:bodyPr wrap="none"/>
          <a:lstStyle/>
          <a:p>
            <a:r>
              <a:rPr lang="en-US" altLang="ja-JP" sz="4800" b="1" dirty="0">
                <a:solidFill>
                  <a:srgbClr val="FFFF00"/>
                </a:solidFill>
                <a:latin typeface="Gill Sans"/>
                <a:cs typeface="Gill Sans"/>
              </a:rPr>
              <a:t>Barrett</a:t>
            </a:r>
            <a:r>
              <a:rPr lang="ja-JP" altLang="en-US" sz="4800" b="1" dirty="0">
                <a:solidFill>
                  <a:srgbClr val="FFFF00"/>
                </a:solidFill>
                <a:latin typeface="Gill Sans"/>
                <a:cs typeface="Gill Sans"/>
              </a:rPr>
              <a:t>’</a:t>
            </a:r>
            <a:r>
              <a:rPr lang="en-US" altLang="ja-JP" sz="4800" b="1" dirty="0">
                <a:solidFill>
                  <a:srgbClr val="FFFF00"/>
                </a:solidFill>
                <a:latin typeface="Gill Sans"/>
                <a:cs typeface="Gill Sans"/>
              </a:rPr>
              <a:t>s Taxonomy</a:t>
            </a:r>
            <a:endParaRPr lang="en-US" altLang="ja-JP" sz="6000" b="1" dirty="0">
              <a:solidFill>
                <a:srgbClr val="FFFF00"/>
              </a:solidFill>
              <a:latin typeface="Gill Sans"/>
              <a:cs typeface="Gill Sans"/>
            </a:endParaRPr>
          </a:p>
          <a:p>
            <a:r>
              <a:rPr lang="en-US" altLang="ja-JP" sz="5400" b="1" dirty="0">
                <a:solidFill>
                  <a:srgbClr val="FFFF00"/>
                </a:solidFill>
                <a:latin typeface="Gill Sans"/>
                <a:cs typeface="Gill Sans"/>
              </a:rPr>
              <a:t>Levels of comprehension</a:t>
            </a:r>
          </a:p>
        </p:txBody>
      </p:sp>
      <p:sp>
        <p:nvSpPr>
          <p:cNvPr id="187397" name="Rectangle 6"/>
          <p:cNvSpPr>
            <a:spLocks noChangeArrowheads="1"/>
          </p:cNvSpPr>
          <p:nvPr/>
        </p:nvSpPr>
        <p:spPr bwMode="auto">
          <a:xfrm>
            <a:off x="2400652" y="5638800"/>
            <a:ext cx="561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dirty="0">
                <a:solidFill>
                  <a:schemeClr val="bg1"/>
                </a:solidFill>
                <a:latin typeface="Gill Sans"/>
                <a:cs typeface="Gill Sans"/>
              </a:rPr>
              <a:t>1 Literal </a:t>
            </a:r>
            <a:r>
              <a:rPr lang="en-US" altLang="ja-JP" sz="3600" b="1" dirty="0">
                <a:solidFill>
                  <a:srgbClr val="FFFF00"/>
                </a:solidFill>
                <a:latin typeface="Gill Sans"/>
                <a:cs typeface="Gill Sans"/>
              </a:rPr>
              <a:t>(lowest)</a:t>
            </a:r>
            <a:endParaRPr lang="en-US" altLang="ja-JP" sz="6000" dirty="0">
              <a:solidFill>
                <a:schemeClr val="accent1"/>
              </a:solidFill>
              <a:latin typeface="Gill Sans"/>
              <a:cs typeface="Gill Sans"/>
            </a:endParaRPr>
          </a:p>
        </p:txBody>
      </p:sp>
      <p:pic>
        <p:nvPicPr>
          <p:cNvPr id="18739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39052" y="1947863"/>
            <a:ext cx="3759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Box 8"/>
          <p:cNvSpPr txBox="1">
            <a:spLocks noChangeArrowheads="1"/>
          </p:cNvSpPr>
          <p:nvPr/>
        </p:nvSpPr>
        <p:spPr bwMode="auto">
          <a:xfrm>
            <a:off x="2494740" y="4800600"/>
            <a:ext cx="680531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2 Reorganization</a:t>
            </a:r>
            <a:r>
              <a:rPr lang="en-US" altLang="ja-JP" sz="6600" b="1" dirty="0">
                <a:solidFill>
                  <a:schemeClr val="bg1"/>
                </a:solidFill>
                <a:latin typeface="Calibri" charset="0"/>
              </a:rPr>
              <a:t>  </a:t>
            </a:r>
          </a:p>
          <a:p>
            <a:pPr eaLnBrk="1" hangingPunct="1"/>
            <a:endParaRPr lang="ja-JP" altLang="en-US" dirty="0"/>
          </a:p>
        </p:txBody>
      </p:sp>
      <p:sp>
        <p:nvSpPr>
          <p:cNvPr id="187400" name="TextBox 9"/>
          <p:cNvSpPr txBox="1">
            <a:spLocks noChangeArrowheads="1"/>
          </p:cNvSpPr>
          <p:nvPr/>
        </p:nvSpPr>
        <p:spPr bwMode="auto">
          <a:xfrm>
            <a:off x="2471218" y="3928657"/>
            <a:ext cx="453869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3 Inference</a:t>
            </a:r>
            <a:r>
              <a:rPr lang="en-US" altLang="ja-JP" sz="6600" b="1" dirty="0">
                <a:solidFill>
                  <a:schemeClr val="bg1"/>
                </a:solidFill>
                <a:latin typeface="Calibri" charset="0"/>
              </a:rPr>
              <a:t>  </a:t>
            </a:r>
          </a:p>
          <a:p>
            <a:pPr eaLnBrk="1" hangingPunct="1"/>
            <a:endParaRPr lang="ja-JP" altLang="en-US" sz="2000" dirty="0">
              <a:latin typeface="Calibri" charset="0"/>
            </a:endParaRPr>
          </a:p>
        </p:txBody>
      </p:sp>
      <p:sp>
        <p:nvSpPr>
          <p:cNvPr id="187401" name="TextBox 10"/>
          <p:cNvSpPr txBox="1">
            <a:spLocks noChangeArrowheads="1"/>
          </p:cNvSpPr>
          <p:nvPr/>
        </p:nvSpPr>
        <p:spPr bwMode="auto">
          <a:xfrm>
            <a:off x="2494740" y="3142068"/>
            <a:ext cx="49989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4 Evaluation  </a:t>
            </a:r>
          </a:p>
          <a:p>
            <a:pPr eaLnBrk="1" hangingPunct="1"/>
            <a:endParaRPr lang="ja-JP" altLang="en-US" dirty="0">
              <a:latin typeface="Calibri" charset="0"/>
            </a:endParaRPr>
          </a:p>
        </p:txBody>
      </p:sp>
      <p:sp>
        <p:nvSpPr>
          <p:cNvPr id="187402" name="TextBox 11"/>
          <p:cNvSpPr txBox="1">
            <a:spLocks noChangeArrowheads="1"/>
          </p:cNvSpPr>
          <p:nvPr/>
        </p:nvSpPr>
        <p:spPr bwMode="auto">
          <a:xfrm>
            <a:off x="2494740" y="2292350"/>
            <a:ext cx="59547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5 Appreciation  </a:t>
            </a:r>
          </a:p>
          <a:p>
            <a:pPr eaLnBrk="1" hangingPunct="1"/>
            <a:endParaRPr lang="ja-JP" altLang="en-US" dirty="0"/>
          </a:p>
        </p:txBody>
      </p:sp>
    </p:spTree>
    <p:extLst>
      <p:ext uri="{BB962C8B-B14F-4D97-AF65-F5344CB8AC3E}">
        <p14:creationId xmlns:p14="http://schemas.microsoft.com/office/powerpoint/2010/main" val="149517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4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4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7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p:bldP spid="187399" grpId="0"/>
      <p:bldP spid="187400" grpId="0"/>
      <p:bldP spid="187401" grpId="0"/>
      <p:bldP spid="18740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a:solidFill>
                  <a:srgbClr val="000000"/>
                </a:solidFill>
                <a:latin typeface="Calibri" charset="0"/>
              </a:rPr>
              <a:t>Mental Rehearsal</a:t>
            </a:r>
            <a:endParaRPr lang="en-US" altLang="ja-JP" sz="3600" b="1">
              <a:latin typeface="Calibri" charset="0"/>
            </a:endParaRPr>
          </a:p>
        </p:txBody>
      </p:sp>
      <p:pic>
        <p:nvPicPr>
          <p:cNvPr id="1873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674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4"/>
          <p:cNvSpPr>
            <a:spLocks noChangeArrowheads="1"/>
          </p:cNvSpPr>
          <p:nvPr/>
        </p:nvSpPr>
        <p:spPr bwMode="auto">
          <a:xfrm>
            <a:off x="-20638" y="4022725"/>
            <a:ext cx="89455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endParaRPr lang="en-US" altLang="ja-JP" sz="6000" b="1">
              <a:latin typeface="Calibri" charset="0"/>
            </a:endParaRPr>
          </a:p>
          <a:p>
            <a:pPr algn="r"/>
            <a:r>
              <a:rPr lang="en-US" altLang="ja-JP" sz="6000" b="1">
                <a:latin typeface="Calibri" charset="0"/>
              </a:rPr>
              <a:t>Practice:</a:t>
            </a:r>
          </a:p>
          <a:p>
            <a:pPr algn="r"/>
            <a:r>
              <a:rPr lang="en-US" altLang="ja-JP" sz="6000" b="1">
                <a:latin typeface="Calibri" charset="0"/>
              </a:rPr>
              <a:t>speak silently or softly</a:t>
            </a:r>
            <a:endParaRPr lang="en-US" altLang="ja-JP" sz="6000">
              <a:latin typeface="Calibri" charset="0"/>
            </a:endParaRPr>
          </a:p>
        </p:txBody>
      </p:sp>
      <p:sp>
        <p:nvSpPr>
          <p:cNvPr id="187396" name="Rectangle 4"/>
          <p:cNvSpPr>
            <a:spLocks noChangeArrowheads="1"/>
          </p:cNvSpPr>
          <p:nvPr/>
        </p:nvSpPr>
        <p:spPr bwMode="auto">
          <a:xfrm>
            <a:off x="-20638" y="0"/>
            <a:ext cx="9829801" cy="7467600"/>
          </a:xfrm>
          <a:prstGeom prst="rect">
            <a:avLst/>
          </a:prstGeom>
          <a:solidFill>
            <a:srgbClr val="000090"/>
          </a:solidFill>
          <a:ln w="9525">
            <a:solidFill>
              <a:srgbClr val="000090"/>
            </a:solidFill>
            <a:round/>
            <a:headEnd/>
            <a:tailEnd/>
          </a:ln>
        </p:spPr>
        <p:txBody>
          <a:bodyPr wrap="none"/>
          <a:lstStyle/>
          <a:p>
            <a:r>
              <a:rPr lang="en-US" altLang="ja-JP" sz="4800" b="1" dirty="0">
                <a:solidFill>
                  <a:srgbClr val="FFFF00"/>
                </a:solidFill>
                <a:latin typeface="Gill Sans"/>
                <a:cs typeface="Gill Sans"/>
              </a:rPr>
              <a:t>Barrett</a:t>
            </a:r>
            <a:r>
              <a:rPr lang="ja-JP" altLang="en-US" sz="4800" b="1" dirty="0">
                <a:solidFill>
                  <a:srgbClr val="FFFF00"/>
                </a:solidFill>
                <a:latin typeface="Gill Sans"/>
                <a:cs typeface="Gill Sans"/>
              </a:rPr>
              <a:t>’</a:t>
            </a:r>
            <a:r>
              <a:rPr lang="en-US" altLang="ja-JP" sz="4800" b="1" dirty="0">
                <a:solidFill>
                  <a:srgbClr val="FFFF00"/>
                </a:solidFill>
                <a:latin typeface="Gill Sans"/>
                <a:cs typeface="Gill Sans"/>
              </a:rPr>
              <a:t>s Taxonomy</a:t>
            </a:r>
            <a:endParaRPr lang="en-US" altLang="ja-JP" sz="6000" b="1" dirty="0">
              <a:solidFill>
                <a:srgbClr val="FFFF00"/>
              </a:solidFill>
              <a:latin typeface="Gill Sans"/>
              <a:cs typeface="Gill Sans"/>
            </a:endParaRPr>
          </a:p>
          <a:p>
            <a:r>
              <a:rPr lang="en-US" altLang="ja-JP" sz="5400" b="1" dirty="0">
                <a:solidFill>
                  <a:srgbClr val="FFFF00"/>
                </a:solidFill>
                <a:latin typeface="Gill Sans"/>
                <a:cs typeface="Gill Sans"/>
              </a:rPr>
              <a:t>Levels of comprehension</a:t>
            </a:r>
          </a:p>
        </p:txBody>
      </p:sp>
      <p:sp>
        <p:nvSpPr>
          <p:cNvPr id="187397" name="Rectangle 6"/>
          <p:cNvSpPr>
            <a:spLocks noChangeArrowheads="1"/>
          </p:cNvSpPr>
          <p:nvPr/>
        </p:nvSpPr>
        <p:spPr bwMode="auto">
          <a:xfrm>
            <a:off x="2400652" y="5638800"/>
            <a:ext cx="561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dirty="0">
                <a:solidFill>
                  <a:schemeClr val="bg1"/>
                </a:solidFill>
                <a:latin typeface="Gill Sans"/>
                <a:cs typeface="Gill Sans"/>
              </a:rPr>
              <a:t>1 Literal </a:t>
            </a:r>
            <a:r>
              <a:rPr lang="en-US" altLang="ja-JP" sz="3600" b="1" dirty="0">
                <a:solidFill>
                  <a:srgbClr val="FFFF00"/>
                </a:solidFill>
                <a:latin typeface="Gill Sans"/>
                <a:cs typeface="Gill Sans"/>
              </a:rPr>
              <a:t>(lowest)</a:t>
            </a:r>
            <a:endParaRPr lang="en-US" altLang="ja-JP" sz="6000" dirty="0">
              <a:solidFill>
                <a:schemeClr val="accent1"/>
              </a:solidFill>
              <a:latin typeface="Gill Sans"/>
              <a:cs typeface="Gill Sans"/>
            </a:endParaRPr>
          </a:p>
        </p:txBody>
      </p:sp>
      <p:pic>
        <p:nvPicPr>
          <p:cNvPr id="18739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39052" y="1947863"/>
            <a:ext cx="3759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Box 8"/>
          <p:cNvSpPr txBox="1">
            <a:spLocks noChangeArrowheads="1"/>
          </p:cNvSpPr>
          <p:nvPr/>
        </p:nvSpPr>
        <p:spPr bwMode="auto">
          <a:xfrm>
            <a:off x="2494740" y="4800600"/>
            <a:ext cx="680531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2 Reorganization</a:t>
            </a:r>
            <a:r>
              <a:rPr lang="en-US" altLang="ja-JP" sz="6600" b="1" dirty="0">
                <a:solidFill>
                  <a:schemeClr val="bg1"/>
                </a:solidFill>
                <a:latin typeface="Calibri" charset="0"/>
              </a:rPr>
              <a:t>  </a:t>
            </a:r>
          </a:p>
          <a:p>
            <a:pPr eaLnBrk="1" hangingPunct="1"/>
            <a:endParaRPr lang="ja-JP" altLang="en-US" dirty="0"/>
          </a:p>
        </p:txBody>
      </p:sp>
      <p:sp>
        <p:nvSpPr>
          <p:cNvPr id="187400" name="TextBox 9"/>
          <p:cNvSpPr txBox="1">
            <a:spLocks noChangeArrowheads="1"/>
          </p:cNvSpPr>
          <p:nvPr/>
        </p:nvSpPr>
        <p:spPr bwMode="auto">
          <a:xfrm>
            <a:off x="2471218" y="3928657"/>
            <a:ext cx="453869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3 Inference</a:t>
            </a:r>
            <a:r>
              <a:rPr lang="en-US" altLang="ja-JP" sz="6600" b="1" dirty="0">
                <a:solidFill>
                  <a:schemeClr val="bg1"/>
                </a:solidFill>
                <a:latin typeface="Calibri" charset="0"/>
              </a:rPr>
              <a:t>  </a:t>
            </a:r>
          </a:p>
          <a:p>
            <a:pPr eaLnBrk="1" hangingPunct="1"/>
            <a:endParaRPr lang="ja-JP" altLang="en-US" sz="2000" dirty="0">
              <a:latin typeface="Calibri" charset="0"/>
            </a:endParaRPr>
          </a:p>
        </p:txBody>
      </p:sp>
      <p:sp>
        <p:nvSpPr>
          <p:cNvPr id="187401" name="TextBox 10"/>
          <p:cNvSpPr txBox="1">
            <a:spLocks noChangeArrowheads="1"/>
          </p:cNvSpPr>
          <p:nvPr/>
        </p:nvSpPr>
        <p:spPr bwMode="auto">
          <a:xfrm>
            <a:off x="2494740" y="3142068"/>
            <a:ext cx="49989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4 Evaluation  </a:t>
            </a:r>
          </a:p>
          <a:p>
            <a:pPr eaLnBrk="1" hangingPunct="1"/>
            <a:endParaRPr lang="ja-JP" altLang="en-US" dirty="0">
              <a:latin typeface="Calibri" charset="0"/>
            </a:endParaRPr>
          </a:p>
        </p:txBody>
      </p:sp>
      <p:sp>
        <p:nvSpPr>
          <p:cNvPr id="187402" name="TextBox 11"/>
          <p:cNvSpPr txBox="1">
            <a:spLocks noChangeArrowheads="1"/>
          </p:cNvSpPr>
          <p:nvPr/>
        </p:nvSpPr>
        <p:spPr bwMode="auto">
          <a:xfrm>
            <a:off x="2494740" y="2292350"/>
            <a:ext cx="59547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5 Appreciation  </a:t>
            </a:r>
          </a:p>
          <a:p>
            <a:pPr eaLnBrk="1" hangingPunct="1"/>
            <a:endParaRPr lang="ja-JP" altLang="en-US" dirty="0"/>
          </a:p>
        </p:txBody>
      </p:sp>
    </p:spTree>
    <p:extLst>
      <p:ext uri="{BB962C8B-B14F-4D97-AF65-F5344CB8AC3E}">
        <p14:creationId xmlns:p14="http://schemas.microsoft.com/office/powerpoint/2010/main" val="3800271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4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4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7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p:bldP spid="187399" grpId="0"/>
      <p:bldP spid="187400" grpId="0"/>
      <p:bldP spid="187401" grpId="0"/>
      <p:bldP spid="18740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762000" y="228600"/>
            <a:ext cx="566693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000" b="1" dirty="0">
                <a:ea typeface="Osaka" charset="0"/>
                <a:cs typeface="Osaka" charset="0"/>
              </a:rPr>
              <a:t>Reading for pleasure</a:t>
            </a:r>
          </a:p>
          <a:p>
            <a:pPr>
              <a:lnSpc>
                <a:spcPct val="50000"/>
              </a:lnSpc>
            </a:pPr>
            <a:r>
              <a:rPr lang="ja-JP" altLang="en-US" sz="4000" dirty="0">
                <a:ea typeface="Osaka" charset="0"/>
                <a:cs typeface="Osaka" charset="0"/>
              </a:rPr>
              <a:t/>
            </a:r>
            <a:br>
              <a:rPr lang="ja-JP" altLang="en-US" sz="4000" dirty="0">
                <a:ea typeface="Osaka" charset="0"/>
                <a:cs typeface="Osaka" charset="0"/>
              </a:rPr>
            </a:br>
            <a:r>
              <a:rPr lang="ja-JP" altLang="en-US" sz="4000" b="1" dirty="0">
                <a:ea typeface="Osaka" charset="0"/>
                <a:cs typeface="Osaka" charset="0"/>
              </a:rPr>
              <a:t>Reaction Report </a:t>
            </a:r>
            <a:r>
              <a:rPr lang="ja-JP" altLang="en-US" sz="4000" b="1" dirty="0">
                <a:solidFill>
                  <a:srgbClr val="4504FF"/>
                </a:solidFill>
                <a:ea typeface="Osaka" charset="0"/>
                <a:cs typeface="Osaka" charset="0"/>
              </a:rPr>
              <a:t>- </a:t>
            </a:r>
            <a:r>
              <a:rPr lang="en-US" altLang="ja-JP" sz="4000" b="1" dirty="0" smtClean="0">
                <a:solidFill>
                  <a:srgbClr val="4504FF"/>
                </a:solidFill>
                <a:ea typeface="Osaka" charset="0"/>
                <a:cs typeface="Osaka" charset="0"/>
              </a:rPr>
              <a:t>Basic</a:t>
            </a:r>
            <a:endParaRPr lang="ja-JP" altLang="en-US" sz="1800" dirty="0">
              <a:ea typeface="Osaka" charset="0"/>
              <a:cs typeface="Osaka" charset="0"/>
            </a:endParaRPr>
          </a:p>
        </p:txBody>
      </p:sp>
      <p:sp>
        <p:nvSpPr>
          <p:cNvPr id="191490" name="Rectangle 3"/>
          <p:cNvSpPr>
            <a:spLocks noChangeArrowheads="1"/>
          </p:cNvSpPr>
          <p:nvPr/>
        </p:nvSpPr>
        <p:spPr bwMode="auto">
          <a:xfrm>
            <a:off x="762000" y="1981200"/>
            <a:ext cx="693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latin typeface="Times-Roman" charset="0"/>
                <a:ea typeface="Osaka" charset="0"/>
                <a:cs typeface="Osaka" charset="0"/>
              </a:rPr>
              <a:t>Include: </a:t>
            </a:r>
            <a:endParaRPr lang="en-US" altLang="ja-JP" sz="3200">
              <a:latin typeface="Times-Roman" charset="0"/>
              <a:ea typeface="Osaka" charset="0"/>
              <a:cs typeface="Osaka" charset="0"/>
            </a:endParaRPr>
          </a:p>
          <a:p>
            <a:r>
              <a:rPr lang="en-US" altLang="ja-JP" sz="3200">
                <a:latin typeface="Times-Roman" charset="0"/>
                <a:ea typeface="Osaka" charset="0"/>
                <a:cs typeface="Osaka" charset="0"/>
              </a:rPr>
              <a:t>		</a:t>
            </a:r>
            <a:r>
              <a:rPr lang="ja-JP" altLang="en-US" sz="3200">
                <a:latin typeface="Times-Roman" charset="0"/>
                <a:ea typeface="Osaka" charset="0"/>
                <a:cs typeface="Osaka" charset="0"/>
              </a:rPr>
              <a:t>• what the book was about  </a:t>
            </a:r>
          </a:p>
          <a:p>
            <a:r>
              <a:rPr lang="ja-JP" altLang="en-US" sz="3200">
                <a:latin typeface="Times-Roman" charset="0"/>
                <a:ea typeface="Osaka" charset="0"/>
                <a:cs typeface="Osaka" charset="0"/>
              </a:rPr>
              <a:t>		• what you thought of it)</a:t>
            </a:r>
          </a:p>
          <a:p>
            <a:endParaRPr lang="ja-JP" altLang="en-US" sz="1800">
              <a:latin typeface="Times-Roman" charset="0"/>
              <a:ea typeface="Osaka" charset="0"/>
              <a:cs typeface="Osaka" charset="0"/>
            </a:endParaRPr>
          </a:p>
        </p:txBody>
      </p:sp>
      <p:sp>
        <p:nvSpPr>
          <p:cNvPr id="191491" name="Rectangle 4"/>
          <p:cNvSpPr>
            <a:spLocks noChangeArrowheads="1"/>
          </p:cNvSpPr>
          <p:nvPr/>
        </p:nvSpPr>
        <p:spPr bwMode="auto">
          <a:xfrm>
            <a:off x="6705600" y="38100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800" b="1">
                <a:solidFill>
                  <a:srgbClr val="800000"/>
                </a:solidFill>
                <a:latin typeface="Times-Bold" charset="0"/>
                <a:ea typeface="Osaka" charset="0"/>
                <a:cs typeface="Osaka" charset="0"/>
              </a:rPr>
              <a:t>Write quickly.</a:t>
            </a:r>
          </a:p>
          <a:p>
            <a:r>
              <a:rPr lang="ja-JP" altLang="en-US" sz="1800" u="sng">
                <a:solidFill>
                  <a:srgbClr val="800000"/>
                </a:solidFill>
                <a:latin typeface="Times-Roman" charset="0"/>
                <a:ea typeface="Osaka" charset="0"/>
                <a:cs typeface="Osaka" charset="0"/>
              </a:rPr>
              <a:t>10 minutes or less.</a:t>
            </a:r>
          </a:p>
        </p:txBody>
      </p:sp>
      <p:sp>
        <p:nvSpPr>
          <p:cNvPr id="191492" name="Rectangle 5"/>
          <p:cNvSpPr>
            <a:spLocks noChangeArrowheads="1"/>
          </p:cNvSpPr>
          <p:nvPr/>
        </p:nvSpPr>
        <p:spPr bwMode="auto">
          <a:xfrm>
            <a:off x="762000" y="3657600"/>
            <a:ext cx="464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4000" b="1">
                <a:solidFill>
                  <a:srgbClr val="800000"/>
                </a:solidFill>
                <a:ea typeface="Osaka" charset="0"/>
                <a:cs typeface="Osaka" charset="0"/>
              </a:rPr>
              <a:t>What happened?</a:t>
            </a:r>
          </a:p>
          <a:p>
            <a:pPr>
              <a:lnSpc>
                <a:spcPct val="0"/>
              </a:lnSpc>
            </a:pPr>
            <a:endParaRPr lang="ja-JP" altLang="en-US" sz="4000" b="1">
              <a:solidFill>
                <a:srgbClr val="800000"/>
              </a:solidFill>
              <a:ea typeface="Osaka" charset="0"/>
              <a:cs typeface="Osaka" charset="0"/>
            </a:endParaRPr>
          </a:p>
          <a:p>
            <a:r>
              <a:rPr lang="ja-JP" altLang="en-US" sz="4000" b="1">
                <a:solidFill>
                  <a:srgbClr val="800000"/>
                </a:solidFill>
                <a:ea typeface="Osaka" charset="0"/>
                <a:cs typeface="Osaka" charset="0"/>
              </a:rPr>
              <a:t>------------------</a:t>
            </a:r>
          </a:p>
          <a:p>
            <a:pPr>
              <a:lnSpc>
                <a:spcPct val="10000"/>
              </a:lnSpc>
            </a:pPr>
            <a:endParaRPr lang="ja-JP" altLang="en-US" sz="4000" b="1">
              <a:solidFill>
                <a:srgbClr val="800000"/>
              </a:solidFill>
              <a:ea typeface="Osaka" charset="0"/>
              <a:cs typeface="Osaka" charset="0"/>
            </a:endParaRPr>
          </a:p>
          <a:p>
            <a:r>
              <a:rPr lang="ja-JP" altLang="en-US" sz="4000" b="1">
                <a:solidFill>
                  <a:srgbClr val="800000"/>
                </a:solidFill>
                <a:ea typeface="Osaka" charset="0"/>
                <a:cs typeface="Osaka" charset="0"/>
              </a:rPr>
              <a:t>Your opinion:</a:t>
            </a:r>
            <a:endParaRPr lang="ja-JP" altLang="en-US" sz="1800">
              <a:solidFill>
                <a:srgbClr val="800000"/>
              </a:solidFill>
              <a:ea typeface="Osaka" charset="0"/>
              <a:cs typeface="Osaka" charset="0"/>
            </a:endParaRPr>
          </a:p>
        </p:txBody>
      </p:sp>
      <p:sp>
        <p:nvSpPr>
          <p:cNvPr id="191493" name="Rectangle 6"/>
          <p:cNvSpPr>
            <a:spLocks noChangeArrowheads="1"/>
          </p:cNvSpPr>
          <p:nvPr/>
        </p:nvSpPr>
        <p:spPr bwMode="auto">
          <a:xfrm>
            <a:off x="1066800" y="5943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latin typeface="Times-Roman" charset="0"/>
                <a:ea typeface="Osaka" charset="0"/>
                <a:cs typeface="Osaka" charset="0"/>
              </a:rPr>
              <a:t> </a:t>
            </a:r>
            <a:r>
              <a:rPr lang="ja-JP" altLang="en-US" sz="2800">
                <a:latin typeface="Times-Roman" charset="0"/>
                <a:ea typeface="Osaka" charset="0"/>
                <a:cs typeface="Osaka" charset="0"/>
              </a:rPr>
              <a:t>Good </a:t>
            </a:r>
            <a:r>
              <a:rPr lang="ja-JP" altLang="en-US" sz="2800">
                <a:latin typeface="Wingdings" charset="0"/>
                <a:ea typeface="Osaka" charset="0"/>
                <a:cs typeface="Osaka" charset="0"/>
                <a:sym typeface="Wingdings" charset="0"/>
              </a:rPr>
              <a:t></a:t>
            </a:r>
            <a:r>
              <a:rPr lang="ja-JP" altLang="en-US" sz="2800" b="1">
                <a:latin typeface="Times-Bold" charset="0"/>
                <a:ea typeface="Osaka" charset="0"/>
                <a:cs typeface="Osaka" charset="0"/>
                <a:sym typeface="Wingdings" charset="0"/>
              </a:rPr>
              <a:t> </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en-US" altLang="ja-JP" sz="2800">
                <a:latin typeface="Times-Roman" charset="0"/>
                <a:ea typeface="Osaka" charset="0"/>
                <a:cs typeface="Osaka" charset="0"/>
              </a:rPr>
              <a:t> </a:t>
            </a:r>
            <a:r>
              <a:rPr lang="ja-JP" altLang="en-US" sz="2800">
                <a:latin typeface="Times-Roman" charset="0"/>
                <a:ea typeface="Osaka" charset="0"/>
                <a:cs typeface="Osaka" charset="0"/>
              </a:rPr>
              <a:t>Average </a:t>
            </a:r>
            <a:r>
              <a:rPr lang="ja-JP" altLang="en-US" sz="2800">
                <a:latin typeface="Wingdings" charset="0"/>
                <a:ea typeface="Osaka" charset="0"/>
                <a:cs typeface="Osaka" charset="0"/>
                <a:sym typeface="Wingdings" charset="0"/>
              </a:rPr>
              <a:t></a:t>
            </a:r>
            <a:r>
              <a:rPr lang="ja-JP" altLang="en-US" sz="2800">
                <a:latin typeface="Times-Roman" charset="0"/>
                <a:ea typeface="Osaka" charset="0"/>
                <a:cs typeface="Osaka" charset="0"/>
              </a:rPr>
              <a:t> </a:t>
            </a:r>
            <a:r>
              <a:rPr lang="en-US" altLang="ja-JP" sz="2800">
                <a:latin typeface="Monotype Sorts"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Poor </a:t>
            </a:r>
            <a:r>
              <a:rPr lang="ja-JP" altLang="en-US" sz="2800">
                <a:latin typeface="Wingdings" charset="0"/>
                <a:ea typeface="Osaka" charset="0"/>
                <a:cs typeface="Osaka" charset="0"/>
                <a:sym typeface="Wingdings" charset="0"/>
              </a:rPr>
              <a:t></a:t>
            </a:r>
            <a:endParaRPr lang="ja-JP" altLang="en-US" sz="1800">
              <a:latin typeface="Times-Roman" charset="0"/>
              <a:ea typeface="Osaka" charset="0"/>
              <a:cs typeface="Osaka" charset="0"/>
              <a:sym typeface="Wingdings" charset="0"/>
            </a:endParaRPr>
          </a:p>
        </p:txBody>
      </p:sp>
      <p:sp>
        <p:nvSpPr>
          <p:cNvPr id="7" name="Rectangle 6"/>
          <p:cNvSpPr>
            <a:spLocks noChangeArrowheads="1"/>
          </p:cNvSpPr>
          <p:nvPr/>
        </p:nvSpPr>
        <p:spPr bwMode="auto">
          <a:xfrm>
            <a:off x="1057275" y="5938838"/>
            <a:ext cx="663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solidFill>
                  <a:srgbClr val="0000FF"/>
                </a:solidFill>
                <a:latin typeface="Times-Roman" charset="0"/>
                <a:ea typeface="Osaka" charset="0"/>
                <a:cs typeface="Osaka" charset="0"/>
              </a:rPr>
              <a:t> </a:t>
            </a:r>
            <a:r>
              <a:rPr lang="ja-JP" altLang="en-US" sz="2800">
                <a:solidFill>
                  <a:srgbClr val="0000FF"/>
                </a:solidFill>
                <a:latin typeface="Times-Roman" charset="0"/>
                <a:ea typeface="Osaka" charset="0"/>
                <a:cs typeface="Osaka" charset="0"/>
              </a:rPr>
              <a:t>Good </a:t>
            </a:r>
            <a:r>
              <a:rPr lang="ja-JP" altLang="en-US" sz="2800">
                <a:solidFill>
                  <a:srgbClr val="0000FF"/>
                </a:solidFill>
                <a:latin typeface="Wingdings" charset="0"/>
                <a:ea typeface="Osaka" charset="0"/>
                <a:cs typeface="Osaka" charset="0"/>
                <a:sym typeface="Wingdings" charset="0"/>
              </a:rPr>
              <a:t></a:t>
            </a:r>
            <a:r>
              <a:rPr lang="ja-JP" altLang="en-US" sz="2800" b="1">
                <a:solidFill>
                  <a:srgbClr val="0000FF"/>
                </a:solidFill>
                <a:latin typeface="Times-Bold" charset="0"/>
                <a:ea typeface="Osaka" charset="0"/>
                <a:cs typeface="Osaka" charset="0"/>
                <a:sym typeface="Wingdings" charset="0"/>
              </a:rPr>
              <a:t> </a:t>
            </a:r>
            <a:r>
              <a:rPr lang="ja-JP" altLang="en-US" sz="2800">
                <a:solidFill>
                  <a:srgbClr val="0000FF"/>
                </a:solidFill>
                <a:latin typeface="Times-Roman" charset="0"/>
                <a:ea typeface="Osaka" charset="0"/>
                <a:cs typeface="Osaka" charset="0"/>
              </a:rPr>
              <a:t>	  </a:t>
            </a:r>
            <a:r>
              <a:rPr lang="en-US" altLang="ja-JP" sz="2800">
                <a:solidFill>
                  <a:srgbClr val="0000FF"/>
                </a:solidFill>
                <a:latin typeface="Monotype Sorts" charset="0"/>
                <a:cs typeface="Monotype Sorts" charset="0"/>
              </a:rPr>
              <a:t>p</a:t>
            </a:r>
            <a:r>
              <a:rPr lang="en-US" altLang="ja-JP" sz="2800">
                <a:solidFill>
                  <a:srgbClr val="0000FF"/>
                </a:solidFill>
                <a:latin typeface="Times-Roman" charset="0"/>
                <a:ea typeface="Osaka" charset="0"/>
                <a:cs typeface="Osaka" charset="0"/>
              </a:rPr>
              <a:t> </a:t>
            </a:r>
            <a:r>
              <a:rPr lang="ja-JP" altLang="en-US" sz="2800">
                <a:solidFill>
                  <a:srgbClr val="0000FF"/>
                </a:solidFill>
                <a:latin typeface="Times-Roman" charset="0"/>
                <a:ea typeface="Osaka" charset="0"/>
                <a:cs typeface="Osaka" charset="0"/>
              </a:rPr>
              <a:t>Average </a:t>
            </a:r>
            <a:r>
              <a:rPr lang="ja-JP" altLang="en-US" sz="2800">
                <a:solidFill>
                  <a:srgbClr val="0000FF"/>
                </a:solidFill>
                <a:latin typeface="Wingdings" charset="0"/>
                <a:ea typeface="Osaka" charset="0"/>
                <a:cs typeface="Osaka" charset="0"/>
                <a:sym typeface="Wingdings" charset="0"/>
              </a:rPr>
              <a:t></a:t>
            </a:r>
            <a:r>
              <a:rPr lang="ja-JP" altLang="en-US" sz="2800">
                <a:solidFill>
                  <a:srgbClr val="0000FF"/>
                </a:solidFill>
                <a:latin typeface="Times-Roman" charset="0"/>
                <a:ea typeface="Osaka" charset="0"/>
                <a:cs typeface="Osaka" charset="0"/>
              </a:rPr>
              <a:t> </a:t>
            </a:r>
            <a:r>
              <a:rPr lang="en-US" altLang="ja-JP" sz="2800">
                <a:solidFill>
                  <a:srgbClr val="0000FF"/>
                </a:solidFill>
                <a:latin typeface="Monotype Sorts" charset="0"/>
                <a:ea typeface="Osaka" charset="0"/>
                <a:cs typeface="Osaka" charset="0"/>
              </a:rPr>
              <a:t>  </a:t>
            </a:r>
            <a:r>
              <a:rPr lang="en-US" altLang="ja-JP" sz="2800">
                <a:solidFill>
                  <a:srgbClr val="0000FF"/>
                </a:solidFill>
                <a:latin typeface="Monotype Sorts" charset="0"/>
                <a:cs typeface="Monotype Sorts" charset="0"/>
              </a:rPr>
              <a:t>p</a:t>
            </a:r>
            <a:r>
              <a:rPr lang="ja-JP" altLang="en-US" sz="2800">
                <a:solidFill>
                  <a:srgbClr val="0000FF"/>
                </a:solidFill>
                <a:latin typeface="Times-Roman" charset="0"/>
                <a:ea typeface="Osaka" charset="0"/>
                <a:cs typeface="Osaka" charset="0"/>
              </a:rPr>
              <a:t> Poor </a:t>
            </a:r>
            <a:r>
              <a:rPr lang="ja-JP" altLang="en-US" sz="2800">
                <a:solidFill>
                  <a:srgbClr val="0000FF"/>
                </a:solidFill>
                <a:latin typeface="Wingdings" charset="0"/>
                <a:ea typeface="Osaka" charset="0"/>
                <a:cs typeface="Osaka" charset="0"/>
                <a:sym typeface="Wingdings" charset="0"/>
              </a:rPr>
              <a:t></a:t>
            </a:r>
            <a:endParaRPr lang="ja-JP" altLang="en-US" sz="1800">
              <a:solidFill>
                <a:srgbClr val="0000FF"/>
              </a:solidFill>
              <a:latin typeface="Times-Roman" charset="0"/>
              <a:ea typeface="Osaka" charset="0"/>
              <a:cs typeface="Osaka" charset="0"/>
              <a:sym typeface="Wingdings" charset="0"/>
            </a:endParaRPr>
          </a:p>
        </p:txBody>
      </p:sp>
    </p:spTree>
    <p:extLst>
      <p:ext uri="{BB962C8B-B14F-4D97-AF65-F5344CB8AC3E}">
        <p14:creationId xmlns:p14="http://schemas.microsoft.com/office/powerpoint/2010/main" val="157393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762000" y="228600"/>
            <a:ext cx="81867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000" b="1">
                <a:ea typeface="Osaka" charset="0"/>
                <a:cs typeface="Osaka" charset="0"/>
              </a:rPr>
              <a:t>Reading for pleasure</a:t>
            </a:r>
          </a:p>
          <a:p>
            <a:pPr>
              <a:lnSpc>
                <a:spcPct val="50000"/>
              </a:lnSpc>
            </a:pPr>
            <a:r>
              <a:rPr lang="ja-JP" altLang="en-US" sz="4000" b="1">
                <a:ea typeface="Osaka" charset="0"/>
                <a:cs typeface="Osaka" charset="0"/>
              </a:rPr>
              <a:t/>
            </a:r>
            <a:br>
              <a:rPr lang="ja-JP" altLang="en-US" sz="4000" b="1">
                <a:ea typeface="Osaka" charset="0"/>
                <a:cs typeface="Osaka" charset="0"/>
              </a:rPr>
            </a:br>
            <a:r>
              <a:rPr lang="ja-JP" altLang="en-US" sz="4000" b="1">
                <a:ea typeface="Osaka" charset="0"/>
                <a:cs typeface="Osaka" charset="0"/>
              </a:rPr>
              <a:t>Reaction Report </a:t>
            </a:r>
            <a:r>
              <a:rPr lang="ja-JP" altLang="en-US" sz="4000" b="1">
                <a:solidFill>
                  <a:srgbClr val="4504FF"/>
                </a:solidFill>
                <a:ea typeface="Osaka" charset="0"/>
                <a:cs typeface="Osaka" charset="0"/>
              </a:rPr>
              <a:t>– </a:t>
            </a:r>
            <a:r>
              <a:rPr lang="en-US" altLang="ja-JP" sz="4000" b="1">
                <a:solidFill>
                  <a:srgbClr val="4504FF"/>
                </a:solidFill>
                <a:ea typeface="Osaka" charset="0"/>
                <a:cs typeface="Osaka" charset="0"/>
              </a:rPr>
              <a:t>Draw a picture </a:t>
            </a:r>
          </a:p>
        </p:txBody>
      </p:sp>
      <p:sp>
        <p:nvSpPr>
          <p:cNvPr id="193538" name="Rectangle 3"/>
          <p:cNvSpPr>
            <a:spLocks noChangeArrowheads="1"/>
          </p:cNvSpPr>
          <p:nvPr/>
        </p:nvSpPr>
        <p:spPr bwMode="auto">
          <a:xfrm>
            <a:off x="762000" y="2027238"/>
            <a:ext cx="8153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b="1">
                <a:solidFill>
                  <a:srgbClr val="800000"/>
                </a:solidFill>
                <a:latin typeface="Helvetica-Bold" charset="0"/>
                <a:ea typeface="Osaka" charset="0"/>
                <a:cs typeface="Osaka" charset="0"/>
              </a:rPr>
              <a:t>1. </a:t>
            </a:r>
            <a:r>
              <a:rPr lang="ja-JP" altLang="en-US" sz="2800" b="1">
                <a:solidFill>
                  <a:srgbClr val="800000"/>
                </a:solidFill>
                <a:latin typeface="Times-Bold" charset="0"/>
                <a:ea typeface="Osaka" charset="0"/>
                <a:cs typeface="Osaka" charset="0"/>
              </a:rPr>
              <a:t>Draw a picture of a scene from the story. </a:t>
            </a:r>
            <a:r>
              <a:rPr lang="ja-JP" altLang="en-US" sz="1800">
                <a:solidFill>
                  <a:srgbClr val="800000"/>
                </a:solidFill>
                <a:latin typeface="Times-Roman" charset="0"/>
                <a:ea typeface="Osaka" charset="0"/>
                <a:cs typeface="Osaka" charset="0"/>
              </a:rPr>
              <a:t>Don’t copy a picture. Draw one from your imagination.</a:t>
            </a:r>
            <a:endParaRPr lang="ja-JP" altLang="en-US" sz="3200">
              <a:solidFill>
                <a:srgbClr val="800000"/>
              </a:solidFill>
              <a:latin typeface="Times-Roman" charset="0"/>
              <a:ea typeface="Osaka" charset="0"/>
              <a:cs typeface="Osaka" charset="0"/>
            </a:endParaRPr>
          </a:p>
          <a:p>
            <a:endParaRPr lang="ja-JP" altLang="en-US" sz="1800">
              <a:solidFill>
                <a:srgbClr val="800000"/>
              </a:solidFill>
              <a:latin typeface="Times-Roman" charset="0"/>
              <a:ea typeface="Osaka" charset="0"/>
              <a:cs typeface="Osaka" charset="0"/>
            </a:endParaRPr>
          </a:p>
        </p:txBody>
      </p:sp>
      <p:sp>
        <p:nvSpPr>
          <p:cNvPr id="193539" name="Rectangle 5"/>
          <p:cNvSpPr>
            <a:spLocks noChangeArrowheads="1"/>
          </p:cNvSpPr>
          <p:nvPr/>
        </p:nvSpPr>
        <p:spPr bwMode="auto">
          <a:xfrm>
            <a:off x="685800" y="3200400"/>
            <a:ext cx="84582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4000" b="1">
              <a:solidFill>
                <a:srgbClr val="FE1C4F"/>
              </a:solidFill>
              <a:ea typeface="Osaka" charset="0"/>
              <a:cs typeface="Osaka" charset="0"/>
            </a:endParaRPr>
          </a:p>
          <a:p>
            <a:pPr>
              <a:lnSpc>
                <a:spcPct val="0"/>
              </a:lnSpc>
            </a:pPr>
            <a:endParaRPr lang="ja-JP" altLang="en-US" sz="4000" b="1">
              <a:solidFill>
                <a:srgbClr val="FE1C4F"/>
              </a:solidFill>
              <a:ea typeface="Osaka" charset="0"/>
              <a:cs typeface="Osaka" charset="0"/>
            </a:endParaRPr>
          </a:p>
          <a:p>
            <a:r>
              <a:rPr lang="ja-JP" altLang="en-US" sz="4000" b="1">
                <a:solidFill>
                  <a:srgbClr val="800000"/>
                </a:solidFill>
                <a:ea typeface="Osaka" charset="0"/>
                <a:cs typeface="Osaka" charset="0"/>
              </a:rPr>
              <a:t>------------------</a:t>
            </a:r>
          </a:p>
          <a:p>
            <a:pPr>
              <a:lnSpc>
                <a:spcPct val="10000"/>
              </a:lnSpc>
            </a:pPr>
            <a:endParaRPr lang="ja-JP" altLang="en-US" sz="4800" b="1">
              <a:solidFill>
                <a:srgbClr val="800000"/>
              </a:solidFill>
              <a:ea typeface="Osaka" charset="0"/>
              <a:cs typeface="Osaka" charset="0"/>
            </a:endParaRPr>
          </a:p>
          <a:p>
            <a:r>
              <a:rPr lang="ja-JP" altLang="en-US" b="1">
                <a:solidFill>
                  <a:srgbClr val="800000"/>
                </a:solidFill>
                <a:latin typeface="Helvetica-Bold" charset="0"/>
                <a:ea typeface="Osaka" charset="0"/>
                <a:cs typeface="Osaka" charset="0"/>
              </a:rPr>
              <a:t>2. </a:t>
            </a:r>
            <a:r>
              <a:rPr lang="ja-JP" altLang="en-US">
                <a:solidFill>
                  <a:srgbClr val="800000"/>
                </a:solidFill>
                <a:latin typeface="Times-Roman" charset="0"/>
                <a:ea typeface="Osaka" charset="0"/>
                <a:cs typeface="Osaka" charset="0"/>
              </a:rPr>
              <a:t>Explain your picture. What is happening? What happened before this picture?  What happened next?</a:t>
            </a:r>
          </a:p>
          <a:p>
            <a:endParaRPr lang="ja-JP" altLang="en-US">
              <a:solidFill>
                <a:srgbClr val="800000"/>
              </a:solidFill>
              <a:latin typeface="Times-Roman" charset="0"/>
              <a:ea typeface="Osaka" charset="0"/>
              <a:cs typeface="Osaka" charset="0"/>
            </a:endParaRPr>
          </a:p>
          <a:p>
            <a:r>
              <a:rPr lang="ja-JP" altLang="en-US" b="1">
                <a:solidFill>
                  <a:srgbClr val="800000"/>
                </a:solidFill>
                <a:latin typeface="Helvetica-Bold" charset="0"/>
                <a:ea typeface="Osaka" charset="0"/>
                <a:cs typeface="Osaka" charset="0"/>
              </a:rPr>
              <a:t>3. </a:t>
            </a:r>
            <a:r>
              <a:rPr lang="ja-JP" altLang="en-US">
                <a:solidFill>
                  <a:srgbClr val="800000"/>
                </a:solidFill>
                <a:latin typeface="Times-Roman" charset="0"/>
                <a:ea typeface="Osaka" charset="0"/>
                <a:cs typeface="Osaka" charset="0"/>
              </a:rPr>
              <a:t>Your opinion. What did you think of the book?</a:t>
            </a:r>
          </a:p>
        </p:txBody>
      </p:sp>
      <p:sp>
        <p:nvSpPr>
          <p:cNvPr id="193540" name="Rectangle 6"/>
          <p:cNvSpPr>
            <a:spLocks noChangeArrowheads="1"/>
          </p:cNvSpPr>
          <p:nvPr/>
        </p:nvSpPr>
        <p:spPr bwMode="auto">
          <a:xfrm>
            <a:off x="1066800" y="5943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latin typeface="Times-Roman" charset="0"/>
                <a:ea typeface="Osaka" charset="0"/>
                <a:cs typeface="Osaka" charset="0"/>
              </a:rPr>
              <a:t> </a:t>
            </a:r>
            <a:r>
              <a:rPr lang="ja-JP" altLang="en-US" sz="2800">
                <a:latin typeface="Times-Roman" charset="0"/>
                <a:ea typeface="Osaka" charset="0"/>
                <a:cs typeface="Osaka" charset="0"/>
              </a:rPr>
              <a:t>Good </a:t>
            </a:r>
            <a:r>
              <a:rPr lang="ja-JP" altLang="en-US" sz="2800">
                <a:latin typeface="Wingdings" charset="0"/>
                <a:ea typeface="Osaka" charset="0"/>
                <a:cs typeface="Osaka" charset="0"/>
                <a:sym typeface="Wingdings" charset="0"/>
              </a:rPr>
              <a:t></a:t>
            </a:r>
            <a:r>
              <a:rPr lang="ja-JP" altLang="en-US" sz="2800" b="1">
                <a:latin typeface="Times-Bold" charset="0"/>
                <a:ea typeface="Osaka" charset="0"/>
                <a:cs typeface="Osaka" charset="0"/>
                <a:sym typeface="Wingdings" charset="0"/>
              </a:rPr>
              <a:t> </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Average </a:t>
            </a:r>
            <a:r>
              <a:rPr lang="ja-JP" altLang="en-US" sz="2800">
                <a:latin typeface="Wingdings" charset="0"/>
                <a:ea typeface="Osaka" charset="0"/>
                <a:cs typeface="Osaka" charset="0"/>
                <a:sym typeface="Wingdings" charset="0"/>
              </a:rPr>
              <a:t></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Poor </a:t>
            </a:r>
            <a:r>
              <a:rPr lang="ja-JP" altLang="en-US" sz="2800">
                <a:latin typeface="Wingdings" charset="0"/>
                <a:ea typeface="Osaka" charset="0"/>
                <a:cs typeface="Osaka" charset="0"/>
                <a:sym typeface="Wingdings" charset="0"/>
              </a:rPr>
              <a:t></a:t>
            </a:r>
            <a:endParaRPr lang="ja-JP" altLang="en-US" sz="1800">
              <a:latin typeface="Times-Roman" charset="0"/>
              <a:ea typeface="Osaka" charset="0"/>
              <a:cs typeface="Osaka" charset="0"/>
              <a:sym typeface="Wingdings" charset="0"/>
            </a:endParaRPr>
          </a:p>
        </p:txBody>
      </p:sp>
      <p:sp>
        <p:nvSpPr>
          <p:cNvPr id="193541" name="Rectangle 7"/>
          <p:cNvSpPr>
            <a:spLocks noChangeArrowheads="1"/>
          </p:cNvSpPr>
          <p:nvPr/>
        </p:nvSpPr>
        <p:spPr bwMode="auto">
          <a:xfrm>
            <a:off x="914400" y="2819400"/>
            <a:ext cx="7696200" cy="1295400"/>
          </a:xfrm>
          <a:prstGeom prst="rect">
            <a:avLst/>
          </a:prstGeom>
          <a:solidFill>
            <a:schemeClr val="bg1"/>
          </a:solidFill>
          <a:ln w="19050">
            <a:solidFill>
              <a:schemeClr val="tx1"/>
            </a:solidFill>
            <a:miter lim="800000"/>
            <a:headEnd/>
            <a:tailEnd/>
          </a:ln>
        </p:spPr>
        <p:txBody>
          <a:bodyPr wrap="none" anchor="ctr"/>
          <a:lstStyle/>
          <a:p>
            <a:endParaRPr lang="ja-JP" altLang="en-US" sz="1800">
              <a:latin typeface="Calibri" charset="0"/>
            </a:endParaRPr>
          </a:p>
        </p:txBody>
      </p:sp>
    </p:spTree>
    <p:extLst>
      <p:ext uri="{BB962C8B-B14F-4D97-AF65-F5344CB8AC3E}">
        <p14:creationId xmlns:p14="http://schemas.microsoft.com/office/powerpoint/2010/main" val="42160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762000" y="228600"/>
            <a:ext cx="566693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000" b="1" dirty="0">
                <a:ea typeface="Osaka" charset="0"/>
                <a:cs typeface="Osaka" charset="0"/>
              </a:rPr>
              <a:t>Reading for pleasure</a:t>
            </a:r>
          </a:p>
          <a:p>
            <a:pPr>
              <a:lnSpc>
                <a:spcPct val="50000"/>
              </a:lnSpc>
            </a:pPr>
            <a:r>
              <a:rPr lang="ja-JP" altLang="en-US" sz="4000" dirty="0">
                <a:ea typeface="Osaka" charset="0"/>
                <a:cs typeface="Osaka" charset="0"/>
              </a:rPr>
              <a:t/>
            </a:r>
            <a:br>
              <a:rPr lang="ja-JP" altLang="en-US" sz="4000" dirty="0">
                <a:ea typeface="Osaka" charset="0"/>
                <a:cs typeface="Osaka" charset="0"/>
              </a:rPr>
            </a:br>
            <a:r>
              <a:rPr lang="ja-JP" altLang="en-US" sz="4000" b="1" dirty="0">
                <a:ea typeface="Osaka" charset="0"/>
                <a:cs typeface="Osaka" charset="0"/>
              </a:rPr>
              <a:t>Reaction Report </a:t>
            </a:r>
            <a:r>
              <a:rPr lang="ja-JP" altLang="en-US" sz="4000" b="1" dirty="0">
                <a:solidFill>
                  <a:srgbClr val="4504FF"/>
                </a:solidFill>
                <a:ea typeface="Osaka" charset="0"/>
                <a:cs typeface="Osaka" charset="0"/>
              </a:rPr>
              <a:t>- </a:t>
            </a:r>
            <a:r>
              <a:rPr lang="en-US" altLang="ja-JP" sz="4000" b="1" dirty="0" smtClean="0">
                <a:solidFill>
                  <a:srgbClr val="4504FF"/>
                </a:solidFill>
                <a:ea typeface="Osaka" charset="0"/>
                <a:cs typeface="Osaka" charset="0"/>
              </a:rPr>
              <a:t>Basic</a:t>
            </a:r>
            <a:endParaRPr lang="ja-JP" altLang="en-US" sz="1800" dirty="0">
              <a:ea typeface="Osaka" charset="0"/>
              <a:cs typeface="Osaka" charset="0"/>
            </a:endParaRPr>
          </a:p>
        </p:txBody>
      </p:sp>
      <p:sp>
        <p:nvSpPr>
          <p:cNvPr id="191490" name="Rectangle 3"/>
          <p:cNvSpPr>
            <a:spLocks noChangeArrowheads="1"/>
          </p:cNvSpPr>
          <p:nvPr/>
        </p:nvSpPr>
        <p:spPr bwMode="auto">
          <a:xfrm>
            <a:off x="762000" y="1981200"/>
            <a:ext cx="693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latin typeface="Times-Roman" charset="0"/>
                <a:ea typeface="Osaka" charset="0"/>
                <a:cs typeface="Osaka" charset="0"/>
              </a:rPr>
              <a:t>Include: </a:t>
            </a:r>
            <a:endParaRPr lang="en-US" altLang="ja-JP" sz="3200">
              <a:latin typeface="Times-Roman" charset="0"/>
              <a:ea typeface="Osaka" charset="0"/>
              <a:cs typeface="Osaka" charset="0"/>
            </a:endParaRPr>
          </a:p>
          <a:p>
            <a:r>
              <a:rPr lang="en-US" altLang="ja-JP" sz="3200">
                <a:latin typeface="Times-Roman" charset="0"/>
                <a:ea typeface="Osaka" charset="0"/>
                <a:cs typeface="Osaka" charset="0"/>
              </a:rPr>
              <a:t>		</a:t>
            </a:r>
            <a:r>
              <a:rPr lang="ja-JP" altLang="en-US" sz="3200">
                <a:latin typeface="Times-Roman" charset="0"/>
                <a:ea typeface="Osaka" charset="0"/>
                <a:cs typeface="Osaka" charset="0"/>
              </a:rPr>
              <a:t>• what the book was about  </a:t>
            </a:r>
          </a:p>
          <a:p>
            <a:r>
              <a:rPr lang="ja-JP" altLang="en-US" sz="3200">
                <a:latin typeface="Times-Roman" charset="0"/>
                <a:ea typeface="Osaka" charset="0"/>
                <a:cs typeface="Osaka" charset="0"/>
              </a:rPr>
              <a:t>		• what you thought of it)</a:t>
            </a:r>
          </a:p>
          <a:p>
            <a:endParaRPr lang="ja-JP" altLang="en-US" sz="1800">
              <a:latin typeface="Times-Roman" charset="0"/>
              <a:ea typeface="Osaka" charset="0"/>
              <a:cs typeface="Osaka" charset="0"/>
            </a:endParaRPr>
          </a:p>
        </p:txBody>
      </p:sp>
      <p:sp>
        <p:nvSpPr>
          <p:cNvPr id="191491" name="Rectangle 4"/>
          <p:cNvSpPr>
            <a:spLocks noChangeArrowheads="1"/>
          </p:cNvSpPr>
          <p:nvPr/>
        </p:nvSpPr>
        <p:spPr bwMode="auto">
          <a:xfrm>
            <a:off x="6705600" y="38100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800" b="1">
                <a:solidFill>
                  <a:srgbClr val="800000"/>
                </a:solidFill>
                <a:latin typeface="Times-Bold" charset="0"/>
                <a:ea typeface="Osaka" charset="0"/>
                <a:cs typeface="Osaka" charset="0"/>
              </a:rPr>
              <a:t>Write quickly.</a:t>
            </a:r>
          </a:p>
          <a:p>
            <a:r>
              <a:rPr lang="ja-JP" altLang="en-US" sz="1800" u="sng">
                <a:solidFill>
                  <a:srgbClr val="800000"/>
                </a:solidFill>
                <a:latin typeface="Times-Roman" charset="0"/>
                <a:ea typeface="Osaka" charset="0"/>
                <a:cs typeface="Osaka" charset="0"/>
              </a:rPr>
              <a:t>10 minutes or less.</a:t>
            </a:r>
          </a:p>
        </p:txBody>
      </p:sp>
      <p:sp>
        <p:nvSpPr>
          <p:cNvPr id="191492" name="Rectangle 5"/>
          <p:cNvSpPr>
            <a:spLocks noChangeArrowheads="1"/>
          </p:cNvSpPr>
          <p:nvPr/>
        </p:nvSpPr>
        <p:spPr bwMode="auto">
          <a:xfrm>
            <a:off x="762000" y="3657600"/>
            <a:ext cx="464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4000" b="1">
                <a:solidFill>
                  <a:srgbClr val="800000"/>
                </a:solidFill>
                <a:ea typeface="Osaka" charset="0"/>
                <a:cs typeface="Osaka" charset="0"/>
              </a:rPr>
              <a:t>What happened?</a:t>
            </a:r>
          </a:p>
          <a:p>
            <a:pPr>
              <a:lnSpc>
                <a:spcPct val="0"/>
              </a:lnSpc>
            </a:pPr>
            <a:endParaRPr lang="ja-JP" altLang="en-US" sz="4000" b="1">
              <a:solidFill>
                <a:srgbClr val="800000"/>
              </a:solidFill>
              <a:ea typeface="Osaka" charset="0"/>
              <a:cs typeface="Osaka" charset="0"/>
            </a:endParaRPr>
          </a:p>
          <a:p>
            <a:r>
              <a:rPr lang="ja-JP" altLang="en-US" sz="4000" b="1">
                <a:solidFill>
                  <a:srgbClr val="800000"/>
                </a:solidFill>
                <a:ea typeface="Osaka" charset="0"/>
                <a:cs typeface="Osaka" charset="0"/>
              </a:rPr>
              <a:t>------------------</a:t>
            </a:r>
          </a:p>
          <a:p>
            <a:pPr>
              <a:lnSpc>
                <a:spcPct val="10000"/>
              </a:lnSpc>
            </a:pPr>
            <a:endParaRPr lang="ja-JP" altLang="en-US" sz="4000" b="1">
              <a:solidFill>
                <a:srgbClr val="800000"/>
              </a:solidFill>
              <a:ea typeface="Osaka" charset="0"/>
              <a:cs typeface="Osaka" charset="0"/>
            </a:endParaRPr>
          </a:p>
          <a:p>
            <a:r>
              <a:rPr lang="ja-JP" altLang="en-US" sz="4000" b="1">
                <a:solidFill>
                  <a:srgbClr val="800000"/>
                </a:solidFill>
                <a:ea typeface="Osaka" charset="0"/>
                <a:cs typeface="Osaka" charset="0"/>
              </a:rPr>
              <a:t>Your opinion:</a:t>
            </a:r>
            <a:endParaRPr lang="ja-JP" altLang="en-US" sz="1800">
              <a:solidFill>
                <a:srgbClr val="800000"/>
              </a:solidFill>
              <a:ea typeface="Osaka" charset="0"/>
              <a:cs typeface="Osaka" charset="0"/>
            </a:endParaRPr>
          </a:p>
        </p:txBody>
      </p:sp>
      <p:sp>
        <p:nvSpPr>
          <p:cNvPr id="191493" name="Rectangle 6"/>
          <p:cNvSpPr>
            <a:spLocks noChangeArrowheads="1"/>
          </p:cNvSpPr>
          <p:nvPr/>
        </p:nvSpPr>
        <p:spPr bwMode="auto">
          <a:xfrm>
            <a:off x="1066800" y="5943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latin typeface="Times-Roman" charset="0"/>
                <a:ea typeface="Osaka" charset="0"/>
                <a:cs typeface="Osaka" charset="0"/>
              </a:rPr>
              <a:t> </a:t>
            </a:r>
            <a:r>
              <a:rPr lang="ja-JP" altLang="en-US" sz="2800">
                <a:latin typeface="Times-Roman" charset="0"/>
                <a:ea typeface="Osaka" charset="0"/>
                <a:cs typeface="Osaka" charset="0"/>
              </a:rPr>
              <a:t>Good </a:t>
            </a:r>
            <a:r>
              <a:rPr lang="ja-JP" altLang="en-US" sz="2800">
                <a:latin typeface="Wingdings" charset="0"/>
                <a:ea typeface="Osaka" charset="0"/>
                <a:cs typeface="Osaka" charset="0"/>
                <a:sym typeface="Wingdings" charset="0"/>
              </a:rPr>
              <a:t></a:t>
            </a:r>
            <a:r>
              <a:rPr lang="ja-JP" altLang="en-US" sz="2800" b="1">
                <a:latin typeface="Times-Bold" charset="0"/>
                <a:ea typeface="Osaka" charset="0"/>
                <a:cs typeface="Osaka" charset="0"/>
                <a:sym typeface="Wingdings" charset="0"/>
              </a:rPr>
              <a:t> </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en-US" altLang="ja-JP" sz="2800">
                <a:latin typeface="Times-Roman" charset="0"/>
                <a:ea typeface="Osaka" charset="0"/>
                <a:cs typeface="Osaka" charset="0"/>
              </a:rPr>
              <a:t> </a:t>
            </a:r>
            <a:r>
              <a:rPr lang="ja-JP" altLang="en-US" sz="2800">
                <a:latin typeface="Times-Roman" charset="0"/>
                <a:ea typeface="Osaka" charset="0"/>
                <a:cs typeface="Osaka" charset="0"/>
              </a:rPr>
              <a:t>Average </a:t>
            </a:r>
            <a:r>
              <a:rPr lang="ja-JP" altLang="en-US" sz="2800">
                <a:latin typeface="Wingdings" charset="0"/>
                <a:ea typeface="Osaka" charset="0"/>
                <a:cs typeface="Osaka" charset="0"/>
                <a:sym typeface="Wingdings" charset="0"/>
              </a:rPr>
              <a:t></a:t>
            </a:r>
            <a:r>
              <a:rPr lang="ja-JP" altLang="en-US" sz="2800">
                <a:latin typeface="Times-Roman" charset="0"/>
                <a:ea typeface="Osaka" charset="0"/>
                <a:cs typeface="Osaka" charset="0"/>
              </a:rPr>
              <a:t> </a:t>
            </a:r>
            <a:r>
              <a:rPr lang="en-US" altLang="ja-JP" sz="2800">
                <a:latin typeface="Monotype Sorts"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Poor </a:t>
            </a:r>
            <a:r>
              <a:rPr lang="ja-JP" altLang="en-US" sz="2800">
                <a:latin typeface="Wingdings" charset="0"/>
                <a:ea typeface="Osaka" charset="0"/>
                <a:cs typeface="Osaka" charset="0"/>
                <a:sym typeface="Wingdings" charset="0"/>
              </a:rPr>
              <a:t></a:t>
            </a:r>
            <a:endParaRPr lang="ja-JP" altLang="en-US" sz="1800">
              <a:latin typeface="Times-Roman" charset="0"/>
              <a:ea typeface="Osaka" charset="0"/>
              <a:cs typeface="Osaka" charset="0"/>
              <a:sym typeface="Wingdings" charset="0"/>
            </a:endParaRPr>
          </a:p>
        </p:txBody>
      </p:sp>
    </p:spTree>
    <p:extLst>
      <p:ext uri="{BB962C8B-B14F-4D97-AF65-F5344CB8AC3E}">
        <p14:creationId xmlns:p14="http://schemas.microsoft.com/office/powerpoint/2010/main" val="813738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07571"/>
            <a:ext cx="9144000" cy="3950429"/>
          </a:xfrm>
          <a:prstGeom prst="rect">
            <a:avLst/>
          </a:prstGeom>
        </p:spPr>
      </p:pic>
      <p:sp>
        <p:nvSpPr>
          <p:cNvPr id="5" name="TextBox 4"/>
          <p:cNvSpPr txBox="1"/>
          <p:nvPr/>
        </p:nvSpPr>
        <p:spPr>
          <a:xfrm>
            <a:off x="531093" y="422094"/>
            <a:ext cx="6668312" cy="1323439"/>
          </a:xfrm>
          <a:prstGeom prst="rect">
            <a:avLst/>
          </a:prstGeom>
          <a:noFill/>
        </p:spPr>
        <p:txBody>
          <a:bodyPr wrap="none" rtlCol="0">
            <a:spAutoFit/>
          </a:bodyPr>
          <a:lstStyle/>
          <a:p>
            <a:r>
              <a:rPr lang="en-US" sz="8000" b="1" dirty="0" smtClean="0">
                <a:latin typeface="Gill Sans"/>
                <a:cs typeface="Gill Sans"/>
              </a:rPr>
              <a:t>Pure science</a:t>
            </a:r>
            <a:endParaRPr lang="en-US" sz="8000" b="1" dirty="0">
              <a:latin typeface="Gill Sans"/>
              <a:cs typeface="Gill Sans"/>
            </a:endParaRPr>
          </a:p>
        </p:txBody>
      </p:sp>
    </p:spTree>
    <p:extLst>
      <p:ext uri="{BB962C8B-B14F-4D97-AF65-F5344CB8AC3E}">
        <p14:creationId xmlns:p14="http://schemas.microsoft.com/office/powerpoint/2010/main" val="1897954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970341"/>
            <a:ext cx="9144000" cy="3950429"/>
          </a:xfrm>
          <a:prstGeom prst="rect">
            <a:avLst/>
          </a:prstGeom>
        </p:spPr>
      </p:pic>
      <p:sp>
        <p:nvSpPr>
          <p:cNvPr id="5" name="Rectangle 4"/>
          <p:cNvSpPr/>
          <p:nvPr/>
        </p:nvSpPr>
        <p:spPr>
          <a:xfrm>
            <a:off x="2228206" y="2907571"/>
            <a:ext cx="4523258" cy="3905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66750" y="1857398"/>
            <a:ext cx="1409700" cy="1440682"/>
          </a:xfrm>
          <a:prstGeom prst="rect">
            <a:avLst/>
          </a:prstGeom>
        </p:spPr>
      </p:pic>
      <p:pic>
        <p:nvPicPr>
          <p:cNvPr id="9" name="Picture 8"/>
          <p:cNvPicPr>
            <a:picLocks noChangeAspect="1"/>
          </p:cNvPicPr>
          <p:nvPr/>
        </p:nvPicPr>
        <p:blipFill>
          <a:blip r:embed="rId4"/>
          <a:stretch>
            <a:fillRect/>
          </a:stretch>
        </p:blipFill>
        <p:spPr>
          <a:xfrm>
            <a:off x="3981770" y="1794801"/>
            <a:ext cx="1421756" cy="1421756"/>
          </a:xfrm>
          <a:prstGeom prst="rect">
            <a:avLst/>
          </a:prstGeom>
        </p:spPr>
      </p:pic>
      <p:pic>
        <p:nvPicPr>
          <p:cNvPr id="15" name="Picture 14"/>
          <p:cNvPicPr>
            <a:picLocks noChangeAspect="1"/>
          </p:cNvPicPr>
          <p:nvPr/>
        </p:nvPicPr>
        <p:blipFill>
          <a:blip r:embed="rId3"/>
          <a:stretch>
            <a:fillRect/>
          </a:stretch>
        </p:blipFill>
        <p:spPr>
          <a:xfrm>
            <a:off x="2262715" y="1814161"/>
            <a:ext cx="1409700" cy="1440682"/>
          </a:xfrm>
          <a:prstGeom prst="rect">
            <a:avLst/>
          </a:prstGeom>
        </p:spPr>
      </p:pic>
      <p:sp>
        <p:nvSpPr>
          <p:cNvPr id="16" name="TextBox 15"/>
          <p:cNvSpPr txBox="1"/>
          <p:nvPr/>
        </p:nvSpPr>
        <p:spPr>
          <a:xfrm>
            <a:off x="2478961" y="640134"/>
            <a:ext cx="1502809" cy="1200329"/>
          </a:xfrm>
          <a:prstGeom prst="rect">
            <a:avLst/>
          </a:prstGeom>
          <a:noFill/>
        </p:spPr>
        <p:txBody>
          <a:bodyPr wrap="square" rtlCol="0">
            <a:spAutoFit/>
          </a:bodyPr>
          <a:lstStyle/>
          <a:p>
            <a:r>
              <a:rPr lang="en-US" sz="7200" b="1" dirty="0">
                <a:solidFill>
                  <a:srgbClr val="800000"/>
                </a:solidFill>
                <a:latin typeface="Gill Sans MT"/>
                <a:cs typeface="Gill Sans MT"/>
              </a:rPr>
              <a:t>H</a:t>
            </a:r>
            <a:r>
              <a:rPr lang="en-US" sz="9600" b="1" baseline="30000" dirty="0" smtClean="0">
                <a:solidFill>
                  <a:srgbClr val="800000"/>
                </a:solidFill>
                <a:latin typeface="Gill Sans MT"/>
                <a:cs typeface="Gill Sans MT"/>
              </a:rPr>
              <a:t>2</a:t>
            </a:r>
            <a:endParaRPr lang="en-US" sz="9600" b="1" baseline="30000" dirty="0">
              <a:solidFill>
                <a:srgbClr val="800000"/>
              </a:solidFill>
              <a:latin typeface="Gill Sans MT"/>
              <a:cs typeface="Gill Sans MT"/>
            </a:endParaRPr>
          </a:p>
        </p:txBody>
      </p:sp>
      <p:sp>
        <p:nvSpPr>
          <p:cNvPr id="17" name="TextBox 16"/>
          <p:cNvSpPr txBox="1"/>
          <p:nvPr/>
        </p:nvSpPr>
        <p:spPr>
          <a:xfrm>
            <a:off x="3672415" y="666436"/>
            <a:ext cx="1502809" cy="1200329"/>
          </a:xfrm>
          <a:prstGeom prst="rect">
            <a:avLst/>
          </a:prstGeom>
          <a:noFill/>
        </p:spPr>
        <p:txBody>
          <a:bodyPr wrap="square" rtlCol="0">
            <a:spAutoFit/>
          </a:bodyPr>
          <a:lstStyle/>
          <a:p>
            <a:r>
              <a:rPr lang="en-US" sz="7200" b="1" dirty="0" smtClean="0">
                <a:solidFill>
                  <a:srgbClr val="800000"/>
                </a:solidFill>
                <a:latin typeface="Gill Sans MT"/>
                <a:cs typeface="Gill Sans MT"/>
              </a:rPr>
              <a:t>O</a:t>
            </a:r>
            <a:endParaRPr lang="en-US" sz="9600" b="1" baseline="30000" dirty="0">
              <a:solidFill>
                <a:srgbClr val="800000"/>
              </a:solidFill>
              <a:latin typeface="Gill Sans MT"/>
              <a:cs typeface="Gill Sans MT"/>
            </a:endParaRPr>
          </a:p>
        </p:txBody>
      </p:sp>
      <p:pic>
        <p:nvPicPr>
          <p:cNvPr id="18" name="Picture 17"/>
          <p:cNvPicPr>
            <a:picLocks noChangeAspect="1"/>
          </p:cNvPicPr>
          <p:nvPr/>
        </p:nvPicPr>
        <p:blipFill>
          <a:blip r:embed="rId5"/>
          <a:stretch>
            <a:fillRect/>
          </a:stretch>
        </p:blipFill>
        <p:spPr>
          <a:xfrm>
            <a:off x="5549897" y="762768"/>
            <a:ext cx="5215291" cy="6052898"/>
          </a:xfrm>
          <a:prstGeom prst="rect">
            <a:avLst/>
          </a:prstGeom>
        </p:spPr>
      </p:pic>
      <p:sp>
        <p:nvSpPr>
          <p:cNvPr id="2" name="Rectangle 1"/>
          <p:cNvSpPr/>
          <p:nvPr/>
        </p:nvSpPr>
        <p:spPr>
          <a:xfrm>
            <a:off x="392545" y="1794801"/>
            <a:ext cx="3279870" cy="15032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58679" y="1708728"/>
            <a:ext cx="1568127" cy="16124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835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275 0.10856 L 4.72222E-6 4.07407E-6 " pathEditMode="relative" ptsTypes="AA">
                                      <p:cBhvr>
                                        <p:cTn id="6" dur="2000" fill="hold"/>
                                        <p:tgtEl>
                                          <p:spTgt spid="8"/>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29722 0.11528 L 8.33333E-7 -4.44444E-6 " pathEditMode="relative" rAng="0" ptsTypes="AA">
                                      <p:cBhvr>
                                        <p:cTn id="14" dur="2000" fill="hold"/>
                                        <p:tgtEl>
                                          <p:spTgt spid="15"/>
                                        </p:tgtEl>
                                        <p:attrNameLst>
                                          <p:attrName>ppt_x</p:attrName>
                                          <p:attrName>ppt_y</p:attrName>
                                        </p:attrNameLst>
                                      </p:cBhvr>
                                      <p:rCtr x="14861" y="-5764"/>
                                    </p:animMotion>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34028 0.23541 L 2.5E-6 -6.66667E-6 " pathEditMode="relative" ptsTypes="AA">
                                      <p:cBhvr>
                                        <p:cTn id="24" dur="2000" fill="hold"/>
                                        <p:tgtEl>
                                          <p:spTgt spid="9"/>
                                        </p:tgtEl>
                                        <p:attrNameLst>
                                          <p:attrName>ppt_x</p:attrName>
                                          <p:attrName>ppt_y</p:attrName>
                                        </p:attrNameLst>
                                      </p:cBhvr>
                                    </p:animMotion>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 grpId="0"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70341"/>
            <a:ext cx="9144000" cy="3950429"/>
          </a:xfrm>
          <a:prstGeom prst="rect">
            <a:avLst/>
          </a:prstGeom>
        </p:spPr>
      </p:pic>
      <p:sp>
        <p:nvSpPr>
          <p:cNvPr id="5" name="Rectangle 4"/>
          <p:cNvSpPr/>
          <p:nvPr/>
        </p:nvSpPr>
        <p:spPr>
          <a:xfrm>
            <a:off x="2228206" y="2907571"/>
            <a:ext cx="4523258" cy="3905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78961" y="640134"/>
            <a:ext cx="1892672" cy="1200329"/>
          </a:xfrm>
          <a:prstGeom prst="rect">
            <a:avLst/>
          </a:prstGeom>
          <a:noFill/>
        </p:spPr>
        <p:txBody>
          <a:bodyPr wrap="square" rtlCol="0">
            <a:spAutoFit/>
          </a:bodyPr>
          <a:lstStyle/>
          <a:p>
            <a:r>
              <a:rPr lang="en-US" sz="7200" b="1" dirty="0" smtClean="0">
                <a:solidFill>
                  <a:srgbClr val="800000"/>
                </a:solidFill>
                <a:latin typeface="Gill Sans MT"/>
                <a:cs typeface="Gill Sans MT"/>
              </a:rPr>
              <a:t>MG</a:t>
            </a:r>
            <a:endParaRPr lang="en-US" sz="9600" b="1" baseline="30000" dirty="0">
              <a:solidFill>
                <a:srgbClr val="800000"/>
              </a:solidFill>
              <a:latin typeface="Gill Sans MT"/>
              <a:cs typeface="Gill Sans MT"/>
            </a:endParaRPr>
          </a:p>
        </p:txBody>
      </p:sp>
      <p:sp>
        <p:nvSpPr>
          <p:cNvPr id="17" name="TextBox 16"/>
          <p:cNvSpPr txBox="1"/>
          <p:nvPr/>
        </p:nvSpPr>
        <p:spPr>
          <a:xfrm>
            <a:off x="1426050" y="666436"/>
            <a:ext cx="1502809" cy="1200329"/>
          </a:xfrm>
          <a:prstGeom prst="rect">
            <a:avLst/>
          </a:prstGeom>
          <a:noFill/>
        </p:spPr>
        <p:txBody>
          <a:bodyPr wrap="square" rtlCol="0">
            <a:spAutoFit/>
          </a:bodyPr>
          <a:lstStyle/>
          <a:p>
            <a:r>
              <a:rPr lang="en-US" sz="7200" b="1" dirty="0" smtClean="0">
                <a:solidFill>
                  <a:srgbClr val="800000"/>
                </a:solidFill>
                <a:latin typeface="Gill Sans MT"/>
                <a:cs typeface="Gill Sans MT"/>
              </a:rPr>
              <a:t>O</a:t>
            </a:r>
            <a:endParaRPr lang="en-US" sz="9600" b="1" baseline="30000" dirty="0">
              <a:solidFill>
                <a:srgbClr val="800000"/>
              </a:solidFill>
              <a:latin typeface="Gill Sans MT"/>
              <a:cs typeface="Gill Sans MT"/>
            </a:endParaRPr>
          </a:p>
        </p:txBody>
      </p:sp>
      <p:pic>
        <p:nvPicPr>
          <p:cNvPr id="2" name="Picture 1"/>
          <p:cNvPicPr>
            <a:picLocks noChangeAspect="1"/>
          </p:cNvPicPr>
          <p:nvPr/>
        </p:nvPicPr>
        <p:blipFill>
          <a:blip r:embed="rId4"/>
          <a:stretch>
            <a:fillRect/>
          </a:stretch>
        </p:blipFill>
        <p:spPr>
          <a:xfrm>
            <a:off x="2626915" y="1866764"/>
            <a:ext cx="1447219" cy="1431315"/>
          </a:xfrm>
          <a:prstGeom prst="rect">
            <a:avLst/>
          </a:prstGeom>
        </p:spPr>
      </p:pic>
      <p:pic>
        <p:nvPicPr>
          <p:cNvPr id="6" name="Picture 5"/>
          <p:cNvPicPr>
            <a:picLocks noChangeAspect="1"/>
          </p:cNvPicPr>
          <p:nvPr/>
        </p:nvPicPr>
        <p:blipFill>
          <a:blip r:embed="rId5"/>
          <a:stretch>
            <a:fillRect/>
          </a:stretch>
        </p:blipFill>
        <p:spPr>
          <a:xfrm>
            <a:off x="5000901" y="36419"/>
            <a:ext cx="2501900" cy="3225800"/>
          </a:xfrm>
          <a:prstGeom prst="rect">
            <a:avLst/>
          </a:prstGeom>
        </p:spPr>
      </p:pic>
      <p:sp>
        <p:nvSpPr>
          <p:cNvPr id="13" name="TextBox 12"/>
          <p:cNvSpPr txBox="1"/>
          <p:nvPr/>
        </p:nvSpPr>
        <p:spPr>
          <a:xfrm>
            <a:off x="4005283" y="605145"/>
            <a:ext cx="1892672" cy="1200329"/>
          </a:xfrm>
          <a:prstGeom prst="rect">
            <a:avLst/>
          </a:prstGeom>
          <a:noFill/>
        </p:spPr>
        <p:txBody>
          <a:bodyPr wrap="square" rtlCol="0">
            <a:spAutoFit/>
          </a:bodyPr>
          <a:lstStyle/>
          <a:p>
            <a:r>
              <a:rPr lang="en-US" sz="7200" b="1" dirty="0" smtClean="0">
                <a:solidFill>
                  <a:srgbClr val="800000"/>
                </a:solidFill>
                <a:latin typeface="Gill Sans MT"/>
                <a:cs typeface="Gill Sans MT"/>
              </a:rPr>
              <a:t>!=</a:t>
            </a:r>
            <a:endParaRPr lang="en-US" sz="9600" b="1" baseline="30000" dirty="0">
              <a:solidFill>
                <a:srgbClr val="800000"/>
              </a:solidFill>
              <a:latin typeface="Gill Sans MT"/>
              <a:cs typeface="Gill Sans MT"/>
            </a:endParaRPr>
          </a:p>
        </p:txBody>
      </p:sp>
      <p:sp>
        <p:nvSpPr>
          <p:cNvPr id="8" name="Rectangle 7"/>
          <p:cNvSpPr/>
          <p:nvPr/>
        </p:nvSpPr>
        <p:spPr>
          <a:xfrm>
            <a:off x="2601866" y="1805474"/>
            <a:ext cx="1700494" cy="153080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954232" y="1840463"/>
            <a:ext cx="1421756" cy="1421756"/>
          </a:xfrm>
          <a:prstGeom prst="rect">
            <a:avLst/>
          </a:prstGeom>
        </p:spPr>
      </p:pic>
      <p:sp>
        <p:nvSpPr>
          <p:cNvPr id="15" name="Rectangle 14"/>
          <p:cNvSpPr/>
          <p:nvPr/>
        </p:nvSpPr>
        <p:spPr>
          <a:xfrm>
            <a:off x="954232" y="1843674"/>
            <a:ext cx="1421756" cy="14926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689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70504 0.24514 L 0.02275 0.00972 " pathEditMode="relative" rAng="0" ptsTypes="AA">
                                      <p:cBhvr>
                                        <p:cTn id="10" dur="2000" fill="hold"/>
                                        <p:tgtEl>
                                          <p:spTgt spid="14"/>
                                        </p:tgtEl>
                                        <p:attrNameLst>
                                          <p:attrName>ppt_x</p:attrName>
                                          <p:attrName>ppt_y</p:attrName>
                                        </p:attrNameLst>
                                      </p:cBhvr>
                                      <p:rCtr x="-34115" y="-11782"/>
                                    </p:animMotion>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0" presetClass="path" presetSubtype="0" accel="50000" decel="50000" fill="hold" nodeType="withEffect">
                                  <p:stCondLst>
                                    <p:cond delay="0"/>
                                  </p:stCondLst>
                                  <p:childTnLst>
                                    <p:animMotion origin="layout" path="M -0.255 0.29618 L -1.60674E-6 -2.25956E-6 " pathEditMode="relative" ptsTypes="AA">
                                      <p:cBhvr>
                                        <p:cTn id="17" dur="2000" fill="hold"/>
                                        <p:tgtEl>
                                          <p:spTgt spid="2"/>
                                        </p:tgtEl>
                                        <p:attrNameLst>
                                          <p:attrName>ppt_x</p:attrName>
                                          <p:attrName>ppt_y</p:attrName>
                                        </p:attrNameLst>
                                      </p:cBhvr>
                                    </p:animMotion>
                                  </p:childTnLst>
                                </p:cTn>
                              </p:par>
                              <p:par>
                                <p:cTn id="18" presetID="1" presetClass="exit"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par>
                          <p:cTn id="20" fill="hold">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nodeType="afterEffect">
                                  <p:stCondLst>
                                    <p:cond delay="20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p:bldP spid="8" grpId="0" animBg="1"/>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43" y="693703"/>
            <a:ext cx="8229600" cy="1143000"/>
          </a:xfrm>
        </p:spPr>
        <p:txBody>
          <a:bodyPr>
            <a:normAutofit fontScale="90000"/>
          </a:bodyPr>
          <a:lstStyle/>
          <a:p>
            <a:pPr algn="r"/>
            <a:r>
              <a:rPr lang="en-US" sz="8000" dirty="0" smtClean="0">
                <a:latin typeface="Chalkduster"/>
                <a:cs typeface="Chalkduster"/>
              </a:rPr>
              <a:t>No you don’t.</a:t>
            </a:r>
            <a:br>
              <a:rPr lang="en-US" sz="8000" dirty="0" smtClean="0">
                <a:latin typeface="Chalkduster"/>
                <a:cs typeface="Chalkduster"/>
              </a:rPr>
            </a:br>
            <a:r>
              <a:rPr lang="en-US" sz="8000" dirty="0" smtClean="0">
                <a:latin typeface="Chalkduster"/>
                <a:cs typeface="Chalkduster"/>
              </a:rPr>
              <a:t>You get </a:t>
            </a:r>
            <a:r>
              <a:rPr lang="en-US" sz="8000" b="1" dirty="0" err="1" smtClean="0">
                <a:solidFill>
                  <a:srgbClr val="800000"/>
                </a:solidFill>
                <a:latin typeface="Gill Sans"/>
                <a:cs typeface="Gill Sans"/>
              </a:rPr>
              <a:t>MgO</a:t>
            </a:r>
            <a:r>
              <a:rPr lang="en-US" b="1" dirty="0" smtClean="0">
                <a:solidFill>
                  <a:srgbClr val="800000"/>
                </a:solidFill>
                <a:latin typeface="Gill Sans"/>
                <a:cs typeface="Gill Sans"/>
              </a:rPr>
              <a:t/>
            </a:r>
            <a:br>
              <a:rPr lang="en-US" b="1" dirty="0" smtClean="0">
                <a:solidFill>
                  <a:srgbClr val="800000"/>
                </a:solidFill>
                <a:latin typeface="Gill Sans"/>
                <a:cs typeface="Gill Sans"/>
              </a:rPr>
            </a:br>
            <a:endParaRPr lang="en-US" b="1" dirty="0">
              <a:solidFill>
                <a:srgbClr val="800000"/>
              </a:solidFill>
              <a:latin typeface="Gill Sans"/>
              <a:cs typeface="Gill Sans"/>
            </a:endParaRP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332037"/>
            <a:ext cx="9144000" cy="4525963"/>
          </a:xfrm>
        </p:spPr>
      </p:pic>
    </p:spTree>
    <p:extLst>
      <p:ext uri="{BB962C8B-B14F-4D97-AF65-F5344CB8AC3E}">
        <p14:creationId xmlns:p14="http://schemas.microsoft.com/office/powerpoint/2010/main" val="12368766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746500" cy="4859322"/>
          </a:xfrm>
          <a:prstGeom prst="rect">
            <a:avLst/>
          </a:prstGeom>
        </p:spPr>
      </p:pic>
      <p:sp>
        <p:nvSpPr>
          <p:cNvPr id="3" name="TextBox 2"/>
          <p:cNvSpPr txBox="1"/>
          <p:nvPr/>
        </p:nvSpPr>
        <p:spPr>
          <a:xfrm>
            <a:off x="4480343" y="3730625"/>
            <a:ext cx="4663657" cy="2554545"/>
          </a:xfrm>
          <a:prstGeom prst="rect">
            <a:avLst/>
          </a:prstGeom>
          <a:noFill/>
        </p:spPr>
        <p:txBody>
          <a:bodyPr wrap="none" rtlCol="0">
            <a:spAutoFit/>
          </a:bodyPr>
          <a:lstStyle/>
          <a:p>
            <a:pPr algn="r"/>
            <a:r>
              <a:rPr lang="en-US" sz="4800" b="1" dirty="0" err="1" smtClean="0">
                <a:latin typeface="Gill Sans"/>
                <a:cs typeface="Gill Sans"/>
              </a:rPr>
              <a:t>Scaffolded</a:t>
            </a:r>
            <a:r>
              <a:rPr lang="en-US" sz="4800" b="1" dirty="0" smtClean="0">
                <a:latin typeface="Gill Sans"/>
                <a:cs typeface="Gill Sans"/>
              </a:rPr>
              <a:t> </a:t>
            </a:r>
          </a:p>
          <a:p>
            <a:pPr algn="r"/>
            <a:r>
              <a:rPr lang="en-US" sz="4800" b="1" dirty="0" smtClean="0">
                <a:latin typeface="Gill Sans"/>
                <a:cs typeface="Gill Sans"/>
              </a:rPr>
              <a:t>Silent Reading</a:t>
            </a:r>
          </a:p>
          <a:p>
            <a:pPr algn="r"/>
            <a:r>
              <a:rPr lang="en-US" sz="3200" i="1" dirty="0" smtClean="0">
                <a:latin typeface="Gill Sans"/>
                <a:cs typeface="Gill Sans"/>
              </a:rPr>
              <a:t>Reading Teacher, 2008</a:t>
            </a:r>
          </a:p>
          <a:p>
            <a:pPr algn="r"/>
            <a:r>
              <a:rPr lang="en-US" sz="3200" dirty="0" err="1" smtClean="0">
                <a:latin typeface="Gill Sans"/>
                <a:cs typeface="Gill Sans"/>
              </a:rPr>
              <a:t>Reutzel</a:t>
            </a:r>
            <a:r>
              <a:rPr lang="en-US" sz="3200" dirty="0" smtClean="0">
                <a:latin typeface="Gill Sans"/>
                <a:cs typeface="Gill Sans"/>
              </a:rPr>
              <a:t>, et al.</a:t>
            </a:r>
            <a:endParaRPr lang="en-US" sz="3200" dirty="0">
              <a:latin typeface="Gill Sans"/>
              <a:cs typeface="Gill Sans"/>
            </a:endParaRPr>
          </a:p>
        </p:txBody>
      </p:sp>
    </p:spTree>
    <p:extLst>
      <p:ext uri="{BB962C8B-B14F-4D97-AF65-F5344CB8AC3E}">
        <p14:creationId xmlns:p14="http://schemas.microsoft.com/office/powerpoint/2010/main" val="269366721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00" y="3525035"/>
            <a:ext cx="7772400" cy="1470025"/>
          </a:xfrm>
        </p:spPr>
        <p:txBody>
          <a:bodyPr>
            <a:noAutofit/>
          </a:bodyPr>
          <a:lstStyle/>
          <a:p>
            <a:pPr algn="r"/>
            <a:r>
              <a:rPr lang="en-US" sz="9600" dirty="0">
                <a:solidFill>
                  <a:srgbClr val="800000"/>
                </a:solidFill>
                <a:latin typeface="Chalkduster"/>
                <a:cs typeface="Chalkduster"/>
              </a:rPr>
              <a:t>i</a:t>
            </a:r>
            <a:r>
              <a:rPr lang="en-US" sz="9600" dirty="0" smtClean="0">
                <a:solidFill>
                  <a:srgbClr val="800000"/>
                </a:solidFill>
                <a:latin typeface="Chalkduster"/>
                <a:cs typeface="Chalkduster"/>
              </a:rPr>
              <a:t>s </a:t>
            </a:r>
            <a:br>
              <a:rPr lang="en-US" sz="9600" dirty="0" smtClean="0">
                <a:solidFill>
                  <a:srgbClr val="800000"/>
                </a:solidFill>
                <a:latin typeface="Chalkduster"/>
                <a:cs typeface="Chalkduster"/>
              </a:rPr>
            </a:br>
            <a:r>
              <a:rPr lang="en-US" sz="9600" dirty="0" smtClean="0">
                <a:solidFill>
                  <a:srgbClr val="800000"/>
                </a:solidFill>
                <a:latin typeface="Chalkduster"/>
                <a:cs typeface="Chalkduster"/>
              </a:rPr>
              <a:t>messy</a:t>
            </a:r>
            <a:endParaRPr lang="en-US" sz="9600" dirty="0">
              <a:solidFill>
                <a:srgbClr val="800000"/>
              </a:solidFill>
              <a:latin typeface="Chalkduster"/>
              <a:cs typeface="Chalkduster"/>
            </a:endParaRPr>
          </a:p>
        </p:txBody>
      </p:sp>
      <p:sp>
        <p:nvSpPr>
          <p:cNvPr id="3" name="Subtitle 2"/>
          <p:cNvSpPr>
            <a:spLocks noGrp="1"/>
          </p:cNvSpPr>
          <p:nvPr>
            <p:ph type="subTitle" idx="1"/>
          </p:nvPr>
        </p:nvSpPr>
        <p:spPr>
          <a:xfrm>
            <a:off x="1078500" y="5107639"/>
            <a:ext cx="6400800" cy="1752600"/>
          </a:xfrm>
        </p:spPr>
        <p:txBody>
          <a:bodyPr/>
          <a:lstStyle/>
          <a:p>
            <a:endParaRPr lang="en-US" dirty="0"/>
          </a:p>
        </p:txBody>
      </p:sp>
      <p:sp>
        <p:nvSpPr>
          <p:cNvPr id="5" name="TextBox 4"/>
          <p:cNvSpPr txBox="1"/>
          <p:nvPr/>
        </p:nvSpPr>
        <p:spPr>
          <a:xfrm>
            <a:off x="531093" y="422094"/>
            <a:ext cx="8294859" cy="1323439"/>
          </a:xfrm>
          <a:prstGeom prst="rect">
            <a:avLst/>
          </a:prstGeom>
          <a:noFill/>
        </p:spPr>
        <p:txBody>
          <a:bodyPr wrap="none" rtlCol="0">
            <a:spAutoFit/>
          </a:bodyPr>
          <a:lstStyle/>
          <a:p>
            <a:r>
              <a:rPr lang="en-US" sz="8000" b="1" dirty="0" smtClean="0">
                <a:latin typeface="Gill Sans"/>
                <a:cs typeface="Gill Sans"/>
              </a:rPr>
              <a:t>Applied science</a:t>
            </a:r>
            <a:endParaRPr lang="en-US" sz="8000" b="1" dirty="0">
              <a:latin typeface="Gill Sans"/>
              <a:cs typeface="Gill Sans"/>
            </a:endParaRPr>
          </a:p>
        </p:txBody>
      </p:sp>
      <p:pic>
        <p:nvPicPr>
          <p:cNvPr id="6" name="Picture 5"/>
          <p:cNvPicPr>
            <a:picLocks noChangeAspect="1"/>
          </p:cNvPicPr>
          <p:nvPr/>
        </p:nvPicPr>
        <p:blipFill>
          <a:blip r:embed="rId3"/>
          <a:stretch>
            <a:fillRect/>
          </a:stretch>
        </p:blipFill>
        <p:spPr>
          <a:xfrm>
            <a:off x="-461820" y="1865747"/>
            <a:ext cx="9612270" cy="5384800"/>
          </a:xfrm>
          <a:prstGeom prst="rect">
            <a:avLst/>
          </a:prstGeom>
        </p:spPr>
      </p:pic>
      <p:sp>
        <p:nvSpPr>
          <p:cNvPr id="7" name="Title 1"/>
          <p:cNvSpPr txBox="1">
            <a:spLocks/>
          </p:cNvSpPr>
          <p:nvPr/>
        </p:nvSpPr>
        <p:spPr>
          <a:xfrm>
            <a:off x="1077977" y="3540208"/>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600" dirty="0" smtClean="0">
                <a:solidFill>
                  <a:srgbClr val="FFFF00"/>
                </a:solidFill>
                <a:latin typeface="Chalkduster"/>
                <a:cs typeface="Chalkduster"/>
              </a:rPr>
              <a:t>is </a:t>
            </a:r>
          </a:p>
          <a:p>
            <a:pPr algn="r"/>
            <a:r>
              <a:rPr lang="en-US" sz="9600" dirty="0" smtClean="0">
                <a:solidFill>
                  <a:srgbClr val="FFFF00"/>
                </a:solidFill>
                <a:latin typeface="Chalkduster"/>
                <a:cs typeface="Chalkduster"/>
              </a:rPr>
              <a:t>messy</a:t>
            </a:r>
            <a:endParaRPr lang="en-US" sz="9600" dirty="0">
              <a:solidFill>
                <a:srgbClr val="FFFF00"/>
              </a:solidFill>
              <a:latin typeface="Chalkduster"/>
              <a:cs typeface="Chalkduster"/>
            </a:endParaRPr>
          </a:p>
        </p:txBody>
      </p:sp>
    </p:spTree>
    <p:extLst>
      <p:ext uri="{BB962C8B-B14F-4D97-AF65-F5344CB8AC3E}">
        <p14:creationId xmlns:p14="http://schemas.microsoft.com/office/powerpoint/2010/main" val="3644752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569132" cy="6858000"/>
          </a:xfrm>
          <a:prstGeom prst="rect">
            <a:avLst/>
          </a:prstGeom>
        </p:spPr>
      </p:pic>
      <p:sp>
        <p:nvSpPr>
          <p:cNvPr id="3" name="TextBox 2"/>
          <p:cNvSpPr txBox="1"/>
          <p:nvPr/>
        </p:nvSpPr>
        <p:spPr>
          <a:xfrm>
            <a:off x="4910666" y="3781783"/>
            <a:ext cx="3951112" cy="2862322"/>
          </a:xfrm>
          <a:prstGeom prst="rect">
            <a:avLst/>
          </a:prstGeom>
          <a:noFill/>
        </p:spPr>
        <p:txBody>
          <a:bodyPr wrap="square" rtlCol="0">
            <a:spAutoFit/>
          </a:bodyPr>
          <a:lstStyle/>
          <a:p>
            <a:pPr algn="r"/>
            <a:r>
              <a:rPr lang="en-US" sz="6000" b="1" dirty="0" smtClean="0">
                <a:solidFill>
                  <a:srgbClr val="800000"/>
                </a:solidFill>
                <a:latin typeface="Gill Sans"/>
                <a:cs typeface="Gill Sans"/>
              </a:rPr>
              <a:t>Difficult</a:t>
            </a:r>
          </a:p>
          <a:p>
            <a:pPr algn="r"/>
            <a:r>
              <a:rPr lang="en-US" sz="6000" b="1" dirty="0">
                <a:solidFill>
                  <a:srgbClr val="800000"/>
                </a:solidFill>
                <a:latin typeface="Gill Sans"/>
                <a:cs typeface="Gill Sans"/>
              </a:rPr>
              <a:t>t</a:t>
            </a:r>
            <a:r>
              <a:rPr lang="en-US" sz="6000" b="1" dirty="0" smtClean="0">
                <a:solidFill>
                  <a:srgbClr val="800000"/>
                </a:solidFill>
                <a:latin typeface="Gill Sans"/>
                <a:cs typeface="Gill Sans"/>
              </a:rPr>
              <a:t>o prove causality</a:t>
            </a:r>
            <a:endParaRPr lang="en-US" sz="6000" b="1" dirty="0">
              <a:solidFill>
                <a:srgbClr val="800000"/>
              </a:solidFill>
              <a:latin typeface="Gill Sans"/>
              <a:cs typeface="Gill Sans"/>
            </a:endParaRPr>
          </a:p>
        </p:txBody>
      </p:sp>
    </p:spTree>
    <p:extLst>
      <p:ext uri="{BB962C8B-B14F-4D97-AF65-F5344CB8AC3E}">
        <p14:creationId xmlns:p14="http://schemas.microsoft.com/office/powerpoint/2010/main" val="312066025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46775" y="-2194286"/>
            <a:ext cx="8020847" cy="9780066"/>
          </a:xfrm>
          <a:prstGeom prst="rect">
            <a:avLst/>
          </a:prstGeom>
        </p:spPr>
      </p:pic>
    </p:spTree>
    <p:extLst>
      <p:ext uri="{BB962C8B-B14F-4D97-AF65-F5344CB8AC3E}">
        <p14:creationId xmlns:p14="http://schemas.microsoft.com/office/powerpoint/2010/main" val="275340060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5102937" cy="6832600"/>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6755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597400" cy="6805062"/>
          </a:xfrm>
          <a:prstGeom prst="rect">
            <a:avLst/>
          </a:prstGeom>
        </p:spPr>
      </p:pic>
      <p:sp>
        <p:nvSpPr>
          <p:cNvPr id="3" name="TextBox 2"/>
          <p:cNvSpPr txBox="1"/>
          <p:nvPr/>
        </p:nvSpPr>
        <p:spPr>
          <a:xfrm>
            <a:off x="4597400" y="3124200"/>
            <a:ext cx="4546600" cy="3785651"/>
          </a:xfrm>
          <a:prstGeom prst="rect">
            <a:avLst/>
          </a:prstGeom>
          <a:noFill/>
        </p:spPr>
        <p:txBody>
          <a:bodyPr wrap="square" rtlCol="0">
            <a:spAutoFit/>
          </a:bodyPr>
          <a:lstStyle/>
          <a:p>
            <a:pPr algn="r"/>
            <a:r>
              <a:rPr lang="en-US" sz="4800" b="1" dirty="0" smtClean="0">
                <a:latin typeface="Gill Sans"/>
                <a:cs typeface="Gill Sans"/>
              </a:rPr>
              <a:t>Revisiting</a:t>
            </a:r>
          </a:p>
          <a:p>
            <a:pPr algn="r"/>
            <a:r>
              <a:rPr lang="en-US" sz="4800" b="1" dirty="0" smtClean="0">
                <a:latin typeface="Gill Sans"/>
                <a:cs typeface="Gill Sans"/>
              </a:rPr>
              <a:t>Silent </a:t>
            </a:r>
          </a:p>
          <a:p>
            <a:pPr algn="r"/>
            <a:r>
              <a:rPr lang="en-US" sz="4800" b="1" dirty="0" smtClean="0">
                <a:latin typeface="Gill Sans"/>
                <a:cs typeface="Gill Sans"/>
              </a:rPr>
              <a:t>Reading</a:t>
            </a:r>
          </a:p>
          <a:p>
            <a:pPr algn="r"/>
            <a:r>
              <a:rPr lang="en-US" sz="3200" dirty="0" err="1" smtClean="0"/>
              <a:t>Hiebert</a:t>
            </a:r>
            <a:r>
              <a:rPr lang="en-US" sz="3200" dirty="0" smtClean="0"/>
              <a:t> &amp; </a:t>
            </a:r>
            <a:r>
              <a:rPr lang="en-US" sz="3200" dirty="0" err="1" smtClean="0"/>
              <a:t>Reutzel</a:t>
            </a:r>
            <a:r>
              <a:rPr lang="en-US" sz="3200" dirty="0" smtClean="0"/>
              <a:t>, eds.</a:t>
            </a:r>
          </a:p>
          <a:p>
            <a:pPr algn="r"/>
            <a:r>
              <a:rPr lang="en-US" sz="3200" dirty="0" smtClean="0"/>
              <a:t>International Reading Association, 2010</a:t>
            </a:r>
            <a:endParaRPr lang="en-US" sz="3200" dirty="0"/>
          </a:p>
        </p:txBody>
      </p:sp>
    </p:spTree>
    <p:extLst>
      <p:ext uri="{BB962C8B-B14F-4D97-AF65-F5344CB8AC3E}">
        <p14:creationId xmlns:p14="http://schemas.microsoft.com/office/powerpoint/2010/main" val="21668651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1729301" cy="5740400"/>
          </a:xfrm>
          <a:prstGeom prst="rect">
            <a:avLst/>
          </a:prstGeom>
        </p:spPr>
      </p:pic>
      <p:pic>
        <p:nvPicPr>
          <p:cNvPr id="4" name="Picture 3"/>
          <p:cNvPicPr>
            <a:picLocks noChangeAspect="1"/>
          </p:cNvPicPr>
          <p:nvPr/>
        </p:nvPicPr>
        <p:blipFill>
          <a:blip r:embed="rId4"/>
          <a:stretch>
            <a:fillRect/>
          </a:stretch>
        </p:blipFill>
        <p:spPr>
          <a:xfrm>
            <a:off x="3454400" y="0"/>
            <a:ext cx="5689600" cy="5740400"/>
          </a:xfrm>
          <a:prstGeom prst="rect">
            <a:avLst/>
          </a:prstGeom>
        </p:spPr>
      </p:pic>
      <p:sp>
        <p:nvSpPr>
          <p:cNvPr id="5" name="Oval 4"/>
          <p:cNvSpPr/>
          <p:nvPr/>
        </p:nvSpPr>
        <p:spPr>
          <a:xfrm>
            <a:off x="254000" y="1143000"/>
            <a:ext cx="2184400" cy="3429000"/>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412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569132" cy="6858000"/>
          </a:xfrm>
          <a:prstGeom prst="rect">
            <a:avLst/>
          </a:prstGeom>
        </p:spPr>
      </p:pic>
      <p:sp>
        <p:nvSpPr>
          <p:cNvPr id="3" name="TextBox 2"/>
          <p:cNvSpPr txBox="1"/>
          <p:nvPr/>
        </p:nvSpPr>
        <p:spPr>
          <a:xfrm>
            <a:off x="4910666" y="3781783"/>
            <a:ext cx="3951112" cy="2862322"/>
          </a:xfrm>
          <a:prstGeom prst="rect">
            <a:avLst/>
          </a:prstGeom>
          <a:noFill/>
        </p:spPr>
        <p:txBody>
          <a:bodyPr wrap="square" rtlCol="0">
            <a:spAutoFit/>
          </a:bodyPr>
          <a:lstStyle/>
          <a:p>
            <a:pPr algn="r"/>
            <a:r>
              <a:rPr lang="en-US" sz="6000" b="1" dirty="0" smtClean="0">
                <a:solidFill>
                  <a:srgbClr val="800000"/>
                </a:solidFill>
                <a:latin typeface="Gill Sans"/>
                <a:cs typeface="Gill Sans"/>
              </a:rPr>
              <a:t>Difficult</a:t>
            </a:r>
          </a:p>
          <a:p>
            <a:pPr algn="r"/>
            <a:r>
              <a:rPr lang="en-US" sz="6000" b="1" dirty="0">
                <a:solidFill>
                  <a:srgbClr val="800000"/>
                </a:solidFill>
                <a:latin typeface="Gill Sans"/>
                <a:cs typeface="Gill Sans"/>
              </a:rPr>
              <a:t>t</a:t>
            </a:r>
            <a:r>
              <a:rPr lang="en-US" sz="6000" b="1" dirty="0" smtClean="0">
                <a:solidFill>
                  <a:srgbClr val="800000"/>
                </a:solidFill>
                <a:latin typeface="Gill Sans"/>
                <a:cs typeface="Gill Sans"/>
              </a:rPr>
              <a:t>o prove causality</a:t>
            </a:r>
            <a:endParaRPr lang="en-US" sz="6000" b="1" dirty="0">
              <a:solidFill>
                <a:srgbClr val="800000"/>
              </a:solidFill>
              <a:latin typeface="Gill Sans"/>
              <a:cs typeface="Gill Sans"/>
            </a:endParaRPr>
          </a:p>
        </p:txBody>
      </p:sp>
    </p:spTree>
    <p:extLst>
      <p:ext uri="{BB962C8B-B14F-4D97-AF65-F5344CB8AC3E}">
        <p14:creationId xmlns:p14="http://schemas.microsoft.com/office/powerpoint/2010/main" val="24387017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1494" cy="3598025"/>
          </a:xfrm>
          <a:prstGeom prst="rect">
            <a:avLst/>
          </a:prstGeom>
        </p:spPr>
      </p:pic>
      <p:sp>
        <p:nvSpPr>
          <p:cNvPr id="3" name="Rounded Rectangle 2"/>
          <p:cNvSpPr/>
          <p:nvPr/>
        </p:nvSpPr>
        <p:spPr>
          <a:xfrm>
            <a:off x="3457667" y="0"/>
            <a:ext cx="3010757" cy="385670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6421380" y="-47036"/>
            <a:ext cx="3010757" cy="385670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7362243" y="1128792"/>
            <a:ext cx="1779251" cy="5408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586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990600" y="2057400"/>
            <a:ext cx="7772400" cy="4114800"/>
          </a:xfrm>
        </p:spPr>
        <p:txBody>
          <a:bodyPr/>
          <a:lstStyle/>
          <a:p>
            <a:pPr eaLnBrk="1" hangingPunct="1">
              <a:lnSpc>
                <a:spcPct val="80000"/>
              </a:lnSpc>
              <a:buFontTx/>
              <a:buNone/>
            </a:pPr>
            <a:endParaRPr lang="ja-JP" altLang="en-US" sz="3600" i="1">
              <a:latin typeface="Calibri" charset="0"/>
              <a:ea typeface="MS Mincho" charset="0"/>
              <a:cs typeface="MS Mincho" charset="0"/>
            </a:endParaRPr>
          </a:p>
        </p:txBody>
      </p:sp>
      <p:pic>
        <p:nvPicPr>
          <p:cNvPr id="14339"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37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7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66608"/>
            <a:ext cx="8582833" cy="6591392"/>
          </a:xfrm>
          <a:prstGeom prst="rect">
            <a:avLst/>
          </a:prstGeom>
        </p:spPr>
      </p:pic>
      <p:sp>
        <p:nvSpPr>
          <p:cNvPr id="5" name="Rounded Rectangle 4"/>
          <p:cNvSpPr/>
          <p:nvPr/>
        </p:nvSpPr>
        <p:spPr>
          <a:xfrm>
            <a:off x="4939524" y="2304618"/>
            <a:ext cx="2022853" cy="470330"/>
          </a:xfrm>
          <a:prstGeom prst="roundRect">
            <a:avLst/>
          </a:prstGeom>
          <a:blipFill rotWithShape="1">
            <a:blip r:embed="rId3">
              <a:alphaModFix amt="77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1340728" y="3198244"/>
            <a:ext cx="5927429" cy="917144"/>
          </a:xfrm>
          <a:prstGeom prst="ellipse">
            <a:avLst/>
          </a:prstGeom>
          <a:noFill/>
          <a:ln w="1143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903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036" y="569780"/>
            <a:ext cx="9460036" cy="4580334"/>
          </a:xfrm>
          <a:prstGeom prst="rect">
            <a:avLst/>
          </a:prstGeom>
        </p:spPr>
      </p:pic>
    </p:spTree>
    <p:extLst>
      <p:ext uri="{BB962C8B-B14F-4D97-AF65-F5344CB8AC3E}">
        <p14:creationId xmlns:p14="http://schemas.microsoft.com/office/powerpoint/2010/main" val="17807681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53200" y="76200"/>
            <a:ext cx="2612013"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a:solidFill>
                  <a:srgbClr val="800000"/>
                </a:solidFill>
                <a:latin typeface="Gill Sans"/>
                <a:cs typeface="Gill Sans"/>
              </a:rPr>
              <a:t>SSR</a:t>
            </a: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0707" name="TextBox 5"/>
          <p:cNvSpPr txBox="1">
            <a:spLocks noChangeArrowheads="1"/>
          </p:cNvSpPr>
          <p:nvPr/>
        </p:nvSpPr>
        <p:spPr bwMode="auto">
          <a:xfrm>
            <a:off x="3825875" y="2133600"/>
            <a:ext cx="5318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a:latin typeface="Gill Sans"/>
                <a:cs typeface="Gill Sans"/>
              </a:rPr>
              <a:t>Sustained</a:t>
            </a:r>
          </a:p>
          <a:p>
            <a:pPr algn="r" eaLnBrk="1" hangingPunct="1"/>
            <a:r>
              <a:rPr lang="en-US" sz="6600" b="1" dirty="0">
                <a:latin typeface="Gill Sans"/>
                <a:cs typeface="Gill Sans"/>
              </a:rPr>
              <a:t>Silent </a:t>
            </a:r>
          </a:p>
          <a:p>
            <a:pPr algn="r" eaLnBrk="1" hangingPunct="1"/>
            <a:r>
              <a:rPr lang="en-US" sz="6600" b="1" dirty="0">
                <a:latin typeface="Gill Sans"/>
                <a:cs typeface="Gill Sans"/>
              </a:rPr>
              <a:t> Reading</a:t>
            </a:r>
            <a:r>
              <a:rPr lang="en-US" sz="6600" b="1" dirty="0">
                <a:latin typeface="Calibri" charset="0"/>
              </a:rPr>
              <a:t> </a:t>
            </a:r>
          </a:p>
        </p:txBody>
      </p:sp>
      <p:sp>
        <p:nvSpPr>
          <p:cNvPr id="7" name="TextBox 6"/>
          <p:cNvSpPr txBox="1">
            <a:spLocks noChangeArrowheads="1"/>
          </p:cNvSpPr>
          <p:nvPr/>
        </p:nvSpPr>
        <p:spPr bwMode="auto">
          <a:xfrm>
            <a:off x="6181725" y="5402263"/>
            <a:ext cx="25447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dirty="0">
                <a:solidFill>
                  <a:srgbClr val="800000"/>
                </a:solidFill>
                <a:latin typeface="Gill Sans"/>
                <a:cs typeface="Gill Sans"/>
              </a:rPr>
              <a:t>(You too.)</a:t>
            </a:r>
          </a:p>
        </p:txBody>
      </p:sp>
      <p:pic>
        <p:nvPicPr>
          <p:cNvPr id="2" name="Picture 1"/>
          <p:cNvPicPr>
            <a:picLocks noChangeAspect="1"/>
          </p:cNvPicPr>
          <p:nvPr/>
        </p:nvPicPr>
        <p:blipFill>
          <a:blip r:embed="rId3"/>
          <a:stretch>
            <a:fillRect/>
          </a:stretch>
        </p:blipFill>
        <p:spPr>
          <a:xfrm>
            <a:off x="0" y="0"/>
            <a:ext cx="4457700" cy="6858000"/>
          </a:xfrm>
          <a:prstGeom prst="rect">
            <a:avLst/>
          </a:prstGeom>
        </p:spPr>
      </p:pic>
    </p:spTree>
    <p:extLst>
      <p:ext uri="{BB962C8B-B14F-4D97-AF65-F5344CB8AC3E}">
        <p14:creationId xmlns:p14="http://schemas.microsoft.com/office/powerpoint/2010/main" val="2954352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389860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flipH="1">
            <a:off x="0" y="0"/>
            <a:ext cx="9144000" cy="5689600"/>
          </a:xfrm>
        </p:spPr>
      </p:pic>
    </p:spTree>
    <p:extLst>
      <p:ext uri="{BB962C8B-B14F-4D97-AF65-F5344CB8AC3E}">
        <p14:creationId xmlns:p14="http://schemas.microsoft.com/office/powerpoint/2010/main" val="9292069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675348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36871" y="0"/>
            <a:ext cx="11443631" cy="6293556"/>
          </a:xfrm>
        </p:spPr>
      </p:pic>
    </p:spTree>
    <p:extLst>
      <p:ext uri="{BB962C8B-B14F-4D97-AF65-F5344CB8AC3E}">
        <p14:creationId xmlns:p14="http://schemas.microsoft.com/office/powerpoint/2010/main" val="28229231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watertown to siouxfall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 y="190500"/>
            <a:ext cx="9093200" cy="6602430"/>
          </a:xfrm>
          <a:prstGeom prst="rect">
            <a:avLst/>
          </a:prstGeom>
        </p:spPr>
      </p:pic>
      <p:sp>
        <p:nvSpPr>
          <p:cNvPr id="5" name="Rounded Rectangle 4"/>
          <p:cNvSpPr/>
          <p:nvPr/>
        </p:nvSpPr>
        <p:spPr>
          <a:xfrm>
            <a:off x="1552422" y="809624"/>
            <a:ext cx="7192234" cy="3076576"/>
          </a:xfrm>
          <a:prstGeom prst="roundRect">
            <a:avLst/>
          </a:prstGeom>
          <a:solidFill>
            <a:schemeClr val="bg1">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952296" y="904875"/>
            <a:ext cx="6554618" cy="2800767"/>
          </a:xfrm>
          <a:prstGeom prst="rect">
            <a:avLst/>
          </a:prstGeom>
          <a:noFill/>
        </p:spPr>
        <p:txBody>
          <a:bodyPr wrap="square" rtlCol="0">
            <a:spAutoFit/>
          </a:bodyPr>
          <a:lstStyle/>
          <a:p>
            <a:r>
              <a:rPr lang="en-US" sz="4000" dirty="0">
                <a:latin typeface="Gill Sans"/>
                <a:cs typeface="Gill Sans"/>
              </a:rPr>
              <a:t>South </a:t>
            </a:r>
            <a:r>
              <a:rPr lang="en-US" sz="4000" dirty="0" smtClean="0">
                <a:latin typeface="Gill Sans"/>
                <a:cs typeface="Gill Sans"/>
              </a:rPr>
              <a:t>Dakota… </a:t>
            </a:r>
          </a:p>
          <a:p>
            <a:r>
              <a:rPr lang="en-US" sz="4000" dirty="0" smtClean="0">
                <a:latin typeface="Gill Sans"/>
                <a:cs typeface="Gill Sans"/>
              </a:rPr>
              <a:t>the </a:t>
            </a:r>
            <a:r>
              <a:rPr lang="en-US" sz="4000" dirty="0">
                <a:latin typeface="Gill Sans"/>
                <a:cs typeface="Gill Sans"/>
              </a:rPr>
              <a:t>world's first drive-through sensory deprivation chamber.</a:t>
            </a:r>
          </a:p>
          <a:p>
            <a:pPr algn="r"/>
            <a:r>
              <a:rPr lang="en-US" sz="2800" dirty="0">
                <a:latin typeface="Gill Sans"/>
                <a:cs typeface="Gill Sans"/>
              </a:rPr>
              <a:t>     - Bill </a:t>
            </a:r>
            <a:r>
              <a:rPr lang="en-US" sz="2800" dirty="0" smtClean="0">
                <a:latin typeface="Gill Sans"/>
                <a:cs typeface="Gill Sans"/>
              </a:rPr>
              <a:t>Bryson</a:t>
            </a:r>
            <a:endParaRPr lang="en-US" sz="2800" dirty="0">
              <a:latin typeface="Gill Sans"/>
              <a:cs typeface="Gill Sans"/>
            </a:endParaRPr>
          </a:p>
          <a:p>
            <a:pPr algn="r"/>
            <a:r>
              <a:rPr lang="en-US" sz="2800" dirty="0" smtClean="0">
                <a:latin typeface="Gill Sans"/>
                <a:cs typeface="Gill Sans"/>
              </a:rPr>
              <a:t>The </a:t>
            </a:r>
            <a:r>
              <a:rPr lang="en-US" sz="2800" dirty="0">
                <a:latin typeface="Gill Sans"/>
                <a:cs typeface="Gill Sans"/>
              </a:rPr>
              <a:t>Lost Continent</a:t>
            </a:r>
          </a:p>
        </p:txBody>
      </p:sp>
    </p:spTree>
    <p:extLst>
      <p:ext uri="{BB962C8B-B14F-4D97-AF65-F5344CB8AC3E}">
        <p14:creationId xmlns:p14="http://schemas.microsoft.com/office/powerpoint/2010/main" val="3850476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2613" fill="hold"/>
                                        <p:tgtEl>
                                          <p:spTgt spid="4"/>
                                        </p:tgtEl>
                                      </p:cBhvr>
                                    </p:cmd>
                                  </p:childTnLst>
                                </p:cTn>
                              </p:par>
                            </p:childTnLst>
                          </p:cTn>
                        </p:par>
                        <p:par>
                          <p:cTn id="7" fill="hold">
                            <p:stCondLst>
                              <p:cond delay="372613"/>
                            </p:stCondLst>
                            <p:childTnLst>
                              <p:par>
                                <p:cTn id="8" presetID="1" presetClass="entr" presetSubtype="0" fill="hold" grpId="0" nodeType="afterEffect">
                                  <p:stCondLst>
                                    <p:cond delay="150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343510" y="274638"/>
            <a:ext cx="7765440" cy="5021262"/>
          </a:xfrm>
          <a:prstGeom prst="rect">
            <a:avLst/>
          </a:prstGeom>
        </p:spPr>
      </p:pic>
      <p:sp>
        <p:nvSpPr>
          <p:cNvPr id="3" name="Oval 2"/>
          <p:cNvSpPr/>
          <p:nvPr/>
        </p:nvSpPr>
        <p:spPr>
          <a:xfrm>
            <a:off x="5262997" y="2823143"/>
            <a:ext cx="73097" cy="6395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333164" y="2059060"/>
            <a:ext cx="167399" cy="17935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5333164" y="2238417"/>
            <a:ext cx="2930" cy="58472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773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385552" y="0"/>
            <a:ext cx="12700890" cy="6985000"/>
          </a:xfrm>
        </p:spPr>
      </p:pic>
    </p:spTree>
    <p:extLst>
      <p:ext uri="{BB962C8B-B14F-4D97-AF65-F5344CB8AC3E}">
        <p14:creationId xmlns:p14="http://schemas.microsoft.com/office/powerpoint/2010/main" val="5223452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367825" y="-66675"/>
            <a:ext cx="12591200" cy="6924675"/>
          </a:xfrm>
        </p:spPr>
      </p:pic>
      <p:sp>
        <p:nvSpPr>
          <p:cNvPr id="6" name="Rounded Rectangle 5"/>
          <p:cNvSpPr/>
          <p:nvPr/>
        </p:nvSpPr>
        <p:spPr>
          <a:xfrm>
            <a:off x="1746249" y="4175125"/>
            <a:ext cx="6778625" cy="2159000"/>
          </a:xfrm>
          <a:prstGeom prst="round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47750" y="4413250"/>
            <a:ext cx="7334250" cy="1738937"/>
          </a:xfrm>
          <a:prstGeom prst="rect">
            <a:avLst/>
          </a:prstGeom>
          <a:noFill/>
        </p:spPr>
        <p:txBody>
          <a:bodyPr wrap="square" rtlCol="0">
            <a:spAutoFit/>
          </a:bodyPr>
          <a:lstStyle/>
          <a:p>
            <a:pPr algn="r"/>
            <a:r>
              <a:rPr lang="en-US" sz="4800" b="1" dirty="0" smtClean="0"/>
              <a:t>“See those tall buildings?</a:t>
            </a:r>
          </a:p>
          <a:p>
            <a:pPr algn="r"/>
            <a:endParaRPr lang="en-US" sz="1100" b="1" dirty="0"/>
          </a:p>
          <a:p>
            <a:pPr algn="r"/>
            <a:r>
              <a:rPr lang="en-US" sz="4800" b="1" dirty="0" smtClean="0"/>
              <a:t>Aim for them.”</a:t>
            </a:r>
            <a:endParaRPr lang="en-US" sz="4800" b="1" dirty="0"/>
          </a:p>
        </p:txBody>
      </p:sp>
    </p:spTree>
    <p:extLst>
      <p:ext uri="{BB962C8B-B14F-4D97-AF65-F5344CB8AC3E}">
        <p14:creationId xmlns:p14="http://schemas.microsoft.com/office/powerpoint/2010/main" val="3107412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7257" y="3921125"/>
            <a:ext cx="5154867" cy="2580676"/>
          </a:xfrm>
          <a:prstGeom prst="rect">
            <a:avLst/>
          </a:prstGeom>
        </p:spPr>
      </p:pic>
    </p:spTree>
    <p:extLst>
      <p:ext uri="{BB962C8B-B14F-4D97-AF65-F5344CB8AC3E}">
        <p14:creationId xmlns:p14="http://schemas.microsoft.com/office/powerpoint/2010/main" val="164975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6308" y="76200"/>
            <a:ext cx="3928906" cy="3939540"/>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600" b="1" dirty="0" smtClean="0">
                <a:solidFill>
                  <a:srgbClr val="800000"/>
                </a:solidFill>
                <a:latin typeface="Gill Sans"/>
                <a:cs typeface="Gill Sans"/>
              </a:rPr>
              <a:t>DEAR</a:t>
            </a:r>
            <a:endParaRPr lang="en-US" sz="9600" b="1" dirty="0">
              <a:solidFill>
                <a:srgbClr val="800000"/>
              </a:solidFill>
              <a:latin typeface="Gill Sans"/>
              <a:cs typeface="Gill Sans"/>
            </a:endParaRPr>
          </a:p>
          <a:p>
            <a:pPr algn="r" eaLnBrk="1" hangingPunct="1"/>
            <a:endParaRPr lang="en-US" sz="6600" b="1" dirty="0">
              <a:solidFill>
                <a:srgbClr val="800000"/>
              </a:solidFill>
              <a:latin typeface="Calibri" charset="0"/>
            </a:endParaRPr>
          </a:p>
          <a:p>
            <a:pPr algn="r" eaLnBrk="1" hangingPunct="1"/>
            <a:endParaRPr lang="en-US" sz="8800" b="1" dirty="0">
              <a:solidFill>
                <a:srgbClr val="800000"/>
              </a:solidFill>
              <a:latin typeface="Calibri" charset="0"/>
            </a:endParaRPr>
          </a:p>
        </p:txBody>
      </p:sp>
      <p:sp>
        <p:nvSpPr>
          <p:cNvPr id="202756" name="TextBox 5"/>
          <p:cNvSpPr txBox="1">
            <a:spLocks noChangeArrowheads="1"/>
          </p:cNvSpPr>
          <p:nvPr/>
        </p:nvSpPr>
        <p:spPr bwMode="auto">
          <a:xfrm>
            <a:off x="3847088" y="2133600"/>
            <a:ext cx="53181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Drop</a:t>
            </a:r>
            <a:endParaRPr lang="en-US" sz="6600" b="1" dirty="0">
              <a:latin typeface="Gill Sans"/>
              <a:cs typeface="Gill Sans"/>
            </a:endParaRPr>
          </a:p>
          <a:p>
            <a:pPr algn="r" eaLnBrk="1" hangingPunct="1"/>
            <a:r>
              <a:rPr lang="en-US" sz="6600" b="1" dirty="0" smtClean="0">
                <a:latin typeface="Gill Sans"/>
                <a:cs typeface="Gill Sans"/>
              </a:rPr>
              <a:t>Everything </a:t>
            </a:r>
            <a:r>
              <a:rPr lang="en-US" sz="6600" b="1" dirty="0">
                <a:latin typeface="Gill Sans"/>
                <a:cs typeface="Gill Sans"/>
              </a:rPr>
              <a:t>&amp; </a:t>
            </a:r>
            <a:r>
              <a:rPr lang="en-US" sz="6600" b="1" dirty="0" smtClean="0">
                <a:latin typeface="Gill Sans"/>
                <a:cs typeface="Gill Sans"/>
              </a:rPr>
              <a:t>Read</a:t>
            </a:r>
            <a:r>
              <a:rPr lang="en-US" sz="6600" b="1" dirty="0" smtClean="0">
                <a:latin typeface="Calibri" charset="0"/>
              </a:rPr>
              <a:t> </a:t>
            </a:r>
            <a:endParaRPr lang="en-US" sz="6600" b="1" dirty="0">
              <a:latin typeface="Calibri" charset="0"/>
            </a:endParaRPr>
          </a:p>
        </p:txBody>
      </p:sp>
      <p:pic>
        <p:nvPicPr>
          <p:cNvPr id="6" name="Picture 5"/>
          <p:cNvPicPr>
            <a:picLocks noChangeAspect="1"/>
          </p:cNvPicPr>
          <p:nvPr/>
        </p:nvPicPr>
        <p:blipFill>
          <a:blip r:embed="rId3"/>
          <a:stretch>
            <a:fillRect/>
          </a:stretch>
        </p:blipFill>
        <p:spPr>
          <a:xfrm>
            <a:off x="-883251" y="94214"/>
            <a:ext cx="5393094" cy="6763785"/>
          </a:xfrm>
          <a:prstGeom prst="rect">
            <a:avLst/>
          </a:prstGeom>
        </p:spPr>
      </p:pic>
    </p:spTree>
    <p:extLst>
      <p:ext uri="{BB962C8B-B14F-4D97-AF65-F5344CB8AC3E}">
        <p14:creationId xmlns:p14="http://schemas.microsoft.com/office/powerpoint/2010/main" val="15284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69132" y="0"/>
            <a:ext cx="9599613"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53200" y="76200"/>
            <a:ext cx="2612013"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a:solidFill>
                  <a:srgbClr val="800000"/>
                </a:solidFill>
                <a:latin typeface="Gill Sans"/>
                <a:cs typeface="Gill Sans"/>
              </a:rPr>
              <a:t>SSR</a:t>
            </a: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2756" name="TextBox 5"/>
          <p:cNvSpPr txBox="1">
            <a:spLocks noChangeArrowheads="1"/>
          </p:cNvSpPr>
          <p:nvPr/>
        </p:nvSpPr>
        <p:spPr bwMode="auto">
          <a:xfrm>
            <a:off x="3825875" y="2133600"/>
            <a:ext cx="5318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a:latin typeface="Gill Sans"/>
                <a:cs typeface="Gill Sans"/>
              </a:rPr>
              <a:t>Sit</a:t>
            </a:r>
          </a:p>
          <a:p>
            <a:pPr algn="r" eaLnBrk="1" hangingPunct="1"/>
            <a:r>
              <a:rPr lang="en-US" sz="6600" b="1" dirty="0">
                <a:latin typeface="Gill Sans"/>
                <a:cs typeface="Gill Sans"/>
              </a:rPr>
              <a:t>Still &amp; </a:t>
            </a:r>
          </a:p>
          <a:p>
            <a:pPr algn="r" eaLnBrk="1" hangingPunct="1"/>
            <a:r>
              <a:rPr lang="en-US" sz="6600" b="1" dirty="0">
                <a:latin typeface="Gill Sans"/>
                <a:cs typeface="Gill Sans"/>
              </a:rPr>
              <a:t> Read</a:t>
            </a:r>
            <a:r>
              <a:rPr lang="en-US" sz="6600" b="1" dirty="0">
                <a:latin typeface="Calibri" charset="0"/>
              </a:rPr>
              <a:t> </a:t>
            </a:r>
          </a:p>
        </p:txBody>
      </p:sp>
    </p:spTree>
    <p:extLst>
      <p:ext uri="{BB962C8B-B14F-4D97-AF65-F5344CB8AC3E}">
        <p14:creationId xmlns:p14="http://schemas.microsoft.com/office/powerpoint/2010/main" val="1669386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TextBox 5"/>
          <p:cNvSpPr txBox="1">
            <a:spLocks noChangeArrowheads="1"/>
          </p:cNvSpPr>
          <p:nvPr/>
        </p:nvSpPr>
        <p:spPr bwMode="auto">
          <a:xfrm>
            <a:off x="417257" y="1800816"/>
            <a:ext cx="874795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Drop</a:t>
            </a:r>
            <a:endParaRPr lang="en-US" sz="6600" b="1" dirty="0">
              <a:latin typeface="Gill Sans"/>
              <a:cs typeface="Gill Sans"/>
            </a:endParaRPr>
          </a:p>
          <a:p>
            <a:pPr algn="r" eaLnBrk="1" hangingPunct="1"/>
            <a:r>
              <a:rPr lang="en-US" sz="6600" b="1" dirty="0" smtClean="0">
                <a:latin typeface="Gill Sans"/>
                <a:cs typeface="Gill Sans"/>
              </a:rPr>
              <a:t>Everything And Drive</a:t>
            </a:r>
          </a:p>
          <a:p>
            <a:pPr algn="r" eaLnBrk="1" hangingPunct="1"/>
            <a:r>
              <a:rPr lang="en-US" sz="6600" b="1" dirty="0" smtClean="0">
                <a:solidFill>
                  <a:srgbClr val="FF0000"/>
                </a:solidFill>
                <a:latin typeface="Gill Sans"/>
                <a:cs typeface="Gill Sans"/>
              </a:rPr>
              <a:t>Driving </a:t>
            </a:r>
          </a:p>
          <a:p>
            <a:pPr algn="r" eaLnBrk="1" hangingPunct="1"/>
            <a:r>
              <a:rPr lang="en-US" sz="6600" b="1" dirty="0" smtClean="0">
                <a:solidFill>
                  <a:srgbClr val="FF0000"/>
                </a:solidFill>
                <a:latin typeface="Gill Sans"/>
                <a:cs typeface="Gill Sans"/>
              </a:rPr>
              <a:t>School</a:t>
            </a:r>
            <a:r>
              <a:rPr lang="en-US" sz="6600" b="1" dirty="0" smtClean="0">
                <a:latin typeface="Calibri" charset="0"/>
              </a:rPr>
              <a:t> </a:t>
            </a:r>
            <a:endParaRPr lang="en-US" sz="6600" b="1" dirty="0">
              <a:latin typeface="Calibri" charset="0"/>
            </a:endParaRPr>
          </a:p>
        </p:txBody>
      </p:sp>
      <p:sp>
        <p:nvSpPr>
          <p:cNvPr id="2" name="TextBox 1"/>
          <p:cNvSpPr txBox="1"/>
          <p:nvPr/>
        </p:nvSpPr>
        <p:spPr>
          <a:xfrm>
            <a:off x="4984750" y="319882"/>
            <a:ext cx="4397375" cy="1846659"/>
          </a:xfrm>
          <a:prstGeom prst="rect">
            <a:avLst/>
          </a:prstGeom>
          <a:noFill/>
        </p:spPr>
        <p:txBody>
          <a:bodyPr wrap="square" rtlCol="0">
            <a:spAutoFit/>
          </a:bodyPr>
          <a:lstStyle/>
          <a:p>
            <a:r>
              <a:rPr lang="en-US" sz="9600" b="1" dirty="0">
                <a:solidFill>
                  <a:srgbClr val="800000"/>
                </a:solidFill>
                <a:latin typeface="Gill Sans"/>
                <a:cs typeface="Gill Sans"/>
              </a:rPr>
              <a:t>DEAD</a:t>
            </a:r>
          </a:p>
          <a:p>
            <a:endParaRPr lang="en-US" dirty="0"/>
          </a:p>
        </p:txBody>
      </p:sp>
      <p:pic>
        <p:nvPicPr>
          <p:cNvPr id="3" name="Picture 2"/>
          <p:cNvPicPr>
            <a:picLocks noChangeAspect="1"/>
          </p:cNvPicPr>
          <p:nvPr/>
        </p:nvPicPr>
        <p:blipFill>
          <a:blip r:embed="rId3"/>
          <a:stretch>
            <a:fillRect/>
          </a:stretch>
        </p:blipFill>
        <p:spPr>
          <a:xfrm>
            <a:off x="417257" y="3921125"/>
            <a:ext cx="5154867" cy="2580676"/>
          </a:xfrm>
          <a:prstGeom prst="rect">
            <a:avLst/>
          </a:prstGeom>
        </p:spPr>
      </p:pic>
      <p:pic>
        <p:nvPicPr>
          <p:cNvPr id="4" name="Picture 3"/>
          <p:cNvPicPr>
            <a:picLocks noChangeAspect="1"/>
          </p:cNvPicPr>
          <p:nvPr/>
        </p:nvPicPr>
        <p:blipFill>
          <a:blip r:embed="rId4"/>
          <a:stretch>
            <a:fillRect/>
          </a:stretch>
        </p:blipFill>
        <p:spPr>
          <a:xfrm>
            <a:off x="449006" y="3890232"/>
            <a:ext cx="5123118" cy="3034196"/>
          </a:xfrm>
          <a:prstGeom prst="rect">
            <a:avLst/>
          </a:prstGeom>
        </p:spPr>
      </p:pic>
    </p:spTree>
    <p:extLst>
      <p:ext uri="{BB962C8B-B14F-4D97-AF65-F5344CB8AC3E}">
        <p14:creationId xmlns:p14="http://schemas.microsoft.com/office/powerpoint/2010/main" val="149269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9144000" cy="6832600"/>
          </a:xfrm>
          <a:prstGeom prst="rect">
            <a:avLst/>
          </a:prstGeom>
        </p:spPr>
      </p:pic>
      <p:sp>
        <p:nvSpPr>
          <p:cNvPr id="9" name="Rounded Rectangle 8"/>
          <p:cNvSpPr/>
          <p:nvPr/>
        </p:nvSpPr>
        <p:spPr>
          <a:xfrm>
            <a:off x="1276351" y="4117493"/>
            <a:ext cx="7410450" cy="2159000"/>
          </a:xfrm>
          <a:prstGeom prst="round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76350" y="4184649"/>
            <a:ext cx="7334250" cy="1738937"/>
          </a:xfrm>
          <a:prstGeom prst="rect">
            <a:avLst/>
          </a:prstGeom>
          <a:noFill/>
        </p:spPr>
        <p:txBody>
          <a:bodyPr wrap="square" rtlCol="0">
            <a:spAutoFit/>
          </a:bodyPr>
          <a:lstStyle/>
          <a:p>
            <a:pPr algn="r"/>
            <a:r>
              <a:rPr lang="en-US" sz="4800" b="1" dirty="0" smtClean="0"/>
              <a:t>“See that reading success?</a:t>
            </a:r>
          </a:p>
          <a:p>
            <a:pPr algn="r"/>
            <a:endParaRPr lang="en-US" sz="1100" b="1" dirty="0"/>
          </a:p>
          <a:p>
            <a:pPr algn="r"/>
            <a:r>
              <a:rPr lang="en-US" sz="4800" b="1" dirty="0" smtClean="0"/>
              <a:t>Aim for it.”</a:t>
            </a:r>
            <a:endParaRPr lang="en-US" sz="4800" b="1" dirty="0"/>
          </a:p>
        </p:txBody>
      </p:sp>
    </p:spTree>
    <p:extLst>
      <p:ext uri="{BB962C8B-B14F-4D97-AF65-F5344CB8AC3E}">
        <p14:creationId xmlns:p14="http://schemas.microsoft.com/office/powerpoint/2010/main" val="27940392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0"/>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cxnSp>
        <p:nvCxnSpPr>
          <p:cNvPr id="14341" name="Straight Connector 7"/>
          <p:cNvCxnSpPr>
            <a:cxnSpLocks noChangeShapeType="1"/>
          </p:cNvCxnSpPr>
          <p:nvPr/>
        </p:nvCxnSpPr>
        <p:spPr bwMode="auto">
          <a:xfrm>
            <a:off x="5486400" y="3124200"/>
            <a:ext cx="1600200" cy="304800"/>
          </a:xfrm>
          <a:prstGeom prst="line">
            <a:avLst/>
          </a:prstGeom>
          <a:noFill/>
          <a:ln w="314325">
            <a:solidFill>
              <a:schemeClr val="tx1"/>
            </a:solidFill>
            <a:round/>
            <a:headEnd/>
            <a:tailEnd/>
          </a:ln>
          <a:extLst>
            <a:ext uri="{909E8E84-426E-40dd-AFC4-6F175D3DCCD1}">
              <a14:hiddenFill xmlns:a14="http://schemas.microsoft.com/office/drawing/2010/main">
                <a:noFill/>
              </a14:hiddenFill>
            </a:ext>
          </a:extLst>
        </p:spPr>
      </p:cxnSp>
      <p:cxnSp>
        <p:nvCxnSpPr>
          <p:cNvPr id="14342" name="Straight Connector 13"/>
          <p:cNvCxnSpPr>
            <a:cxnSpLocks noChangeShapeType="1"/>
          </p:cNvCxnSpPr>
          <p:nvPr/>
        </p:nvCxnSpPr>
        <p:spPr bwMode="auto">
          <a:xfrm>
            <a:off x="5486400" y="3276600"/>
            <a:ext cx="1752600" cy="304800"/>
          </a:xfrm>
          <a:prstGeom prst="line">
            <a:avLst/>
          </a:prstGeom>
          <a:noFill/>
          <a:ln w="314325">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49516" y="-576658"/>
            <a:ext cx="534539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3615646" y="-1"/>
            <a:ext cx="8591177" cy="399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199" y="4326271"/>
            <a:ext cx="8003287" cy="2308324"/>
          </a:xfrm>
          <a:prstGeom prst="rect">
            <a:avLst/>
          </a:prstGeom>
          <a:noFill/>
        </p:spPr>
        <p:txBody>
          <a:bodyPr wrap="square" rtlCol="0">
            <a:spAutoFit/>
          </a:bodyPr>
          <a:lstStyle/>
          <a:p>
            <a:pPr algn="r"/>
            <a:r>
              <a:rPr lang="en-US" sz="7200" b="1" dirty="0" smtClean="0">
                <a:solidFill>
                  <a:srgbClr val="800000"/>
                </a:solidFill>
                <a:latin typeface="Gill Sans"/>
                <a:cs typeface="Gill Sans"/>
              </a:rPr>
              <a:t>Engaged</a:t>
            </a:r>
          </a:p>
          <a:p>
            <a:pPr algn="r"/>
            <a:r>
              <a:rPr lang="en-US" sz="7200" b="1" dirty="0" smtClean="0">
                <a:solidFill>
                  <a:srgbClr val="800000"/>
                </a:solidFill>
                <a:latin typeface="Gill Sans"/>
                <a:cs typeface="Gill Sans"/>
              </a:rPr>
              <a:t>Silent Reading</a:t>
            </a:r>
            <a:endParaRPr lang="en-US" sz="7200" b="1" dirty="0">
              <a:solidFill>
                <a:srgbClr val="800000"/>
              </a:solidFill>
              <a:latin typeface="Gill Sans"/>
              <a:cs typeface="Gill Sans"/>
            </a:endParaRPr>
          </a:p>
        </p:txBody>
      </p:sp>
    </p:spTree>
    <p:extLst>
      <p:ext uri="{BB962C8B-B14F-4D97-AF65-F5344CB8AC3E}">
        <p14:creationId xmlns:p14="http://schemas.microsoft.com/office/powerpoint/2010/main" val="287159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ChangeArrowheads="1"/>
          </p:cNvSpPr>
          <p:nvPr/>
        </p:nvSpPr>
        <p:spPr bwMode="auto">
          <a:xfrm>
            <a:off x="0" y="4646613"/>
            <a:ext cx="184150" cy="366712"/>
          </a:xfrm>
          <a:prstGeom prst="rect">
            <a:avLst/>
          </a:prstGeom>
          <a:noFill/>
          <a:ln w="9525">
            <a:noFill/>
            <a:miter lim="800000"/>
            <a:headEnd/>
            <a:tailEnd/>
          </a:ln>
        </p:spPr>
        <p:txBody>
          <a:bodyPr wrap="none">
            <a:prstTxWarp prst="textNoShape">
              <a:avLst/>
            </a:prstTxWarp>
            <a:spAutoFit/>
          </a:bodyPr>
          <a:lstStyle/>
          <a:p>
            <a:endParaRPr lang="ja-JP" altLang="en-US" b="1">
              <a:solidFill>
                <a:schemeClr val="accent2"/>
              </a:solidFill>
              <a:latin typeface="Calibri" pitchFamily="-108" charset="0"/>
              <a:ea typeface="Osaka" pitchFamily="-108" charset="-128"/>
              <a:cs typeface="Osaka" pitchFamily="-108" charset="-128"/>
            </a:endParaRPr>
          </a:p>
        </p:txBody>
      </p:sp>
      <p:pic>
        <p:nvPicPr>
          <p:cNvPr id="153603" name="Picture 8"/>
          <p:cNvPicPr>
            <a:picLocks noChangeAspect="1"/>
          </p:cNvPicPr>
          <p:nvPr/>
        </p:nvPicPr>
        <p:blipFill>
          <a:blip r:embed="rId3"/>
          <a:srcRect/>
          <a:stretch>
            <a:fillRect/>
          </a:stretch>
        </p:blipFill>
        <p:spPr bwMode="auto">
          <a:xfrm>
            <a:off x="4579938" y="-152400"/>
            <a:ext cx="4629150" cy="7010400"/>
          </a:xfrm>
          <a:prstGeom prst="rect">
            <a:avLst/>
          </a:prstGeom>
          <a:noFill/>
          <a:ln w="9525">
            <a:noFill/>
            <a:miter lim="800000"/>
            <a:headEnd/>
            <a:tailEnd/>
          </a:ln>
        </p:spPr>
      </p:pic>
      <p:sp>
        <p:nvSpPr>
          <p:cNvPr id="5" name="TextBox 4"/>
          <p:cNvSpPr txBox="1"/>
          <p:nvPr/>
        </p:nvSpPr>
        <p:spPr>
          <a:xfrm>
            <a:off x="300326" y="381362"/>
            <a:ext cx="3711272" cy="2123658"/>
          </a:xfrm>
          <a:prstGeom prst="rect">
            <a:avLst/>
          </a:prstGeom>
          <a:noFill/>
        </p:spPr>
        <p:txBody>
          <a:bodyPr wrap="none" rtlCol="0">
            <a:spAutoFit/>
          </a:bodyPr>
          <a:lstStyle/>
          <a:p>
            <a:r>
              <a:rPr lang="en-US" sz="6600" b="1" dirty="0" smtClean="0">
                <a:solidFill>
                  <a:srgbClr val="800000"/>
                </a:solidFill>
                <a:latin typeface="Gill Sans"/>
                <a:cs typeface="Gill Sans"/>
              </a:rPr>
              <a:t>Mastery </a:t>
            </a:r>
          </a:p>
          <a:p>
            <a:r>
              <a:rPr lang="en-US" sz="6600" b="1" dirty="0" smtClean="0">
                <a:solidFill>
                  <a:srgbClr val="800000"/>
                </a:solidFill>
                <a:latin typeface="Gill Sans"/>
                <a:cs typeface="Gill Sans"/>
              </a:rPr>
              <a:t>goals</a:t>
            </a:r>
          </a:p>
        </p:txBody>
      </p:sp>
    </p:spTree>
    <p:extLst>
      <p:ext uri="{BB962C8B-B14F-4D97-AF65-F5344CB8AC3E}">
        <p14:creationId xmlns:p14="http://schemas.microsoft.com/office/powerpoint/2010/main" val="800067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a:solidFill>
                  <a:srgbClr val="000000"/>
                </a:solidFill>
                <a:latin typeface="Calibri" charset="0"/>
              </a:rPr>
              <a:t>Mental Rehearsal</a:t>
            </a:r>
            <a:endParaRPr lang="en-US" altLang="ja-JP" sz="3600" b="1">
              <a:latin typeface="Calibri" charset="0"/>
            </a:endParaRPr>
          </a:p>
        </p:txBody>
      </p:sp>
      <p:pic>
        <p:nvPicPr>
          <p:cNvPr id="1873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674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4"/>
          <p:cNvSpPr>
            <a:spLocks noChangeArrowheads="1"/>
          </p:cNvSpPr>
          <p:nvPr/>
        </p:nvSpPr>
        <p:spPr bwMode="auto">
          <a:xfrm>
            <a:off x="-20638" y="4022725"/>
            <a:ext cx="89455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endParaRPr lang="en-US" altLang="ja-JP" sz="6000" b="1">
              <a:latin typeface="Calibri" charset="0"/>
            </a:endParaRPr>
          </a:p>
          <a:p>
            <a:pPr algn="r"/>
            <a:r>
              <a:rPr lang="en-US" altLang="ja-JP" sz="6000" b="1">
                <a:latin typeface="Calibri" charset="0"/>
              </a:rPr>
              <a:t>Practice:</a:t>
            </a:r>
          </a:p>
          <a:p>
            <a:pPr algn="r"/>
            <a:r>
              <a:rPr lang="en-US" altLang="ja-JP" sz="6000" b="1">
                <a:latin typeface="Calibri" charset="0"/>
              </a:rPr>
              <a:t>speak silently or softly</a:t>
            </a:r>
            <a:endParaRPr lang="en-US" altLang="ja-JP" sz="6000">
              <a:latin typeface="Calibri" charset="0"/>
            </a:endParaRPr>
          </a:p>
        </p:txBody>
      </p:sp>
      <p:sp>
        <p:nvSpPr>
          <p:cNvPr id="187396" name="Rectangle 4"/>
          <p:cNvSpPr>
            <a:spLocks noChangeArrowheads="1"/>
          </p:cNvSpPr>
          <p:nvPr/>
        </p:nvSpPr>
        <p:spPr bwMode="auto">
          <a:xfrm>
            <a:off x="-20638" y="0"/>
            <a:ext cx="9829801" cy="7467600"/>
          </a:xfrm>
          <a:prstGeom prst="rect">
            <a:avLst/>
          </a:prstGeom>
          <a:solidFill>
            <a:srgbClr val="000090"/>
          </a:solidFill>
          <a:ln w="9525">
            <a:solidFill>
              <a:srgbClr val="000090"/>
            </a:solidFill>
            <a:round/>
            <a:headEnd/>
            <a:tailEnd/>
          </a:ln>
        </p:spPr>
        <p:txBody>
          <a:bodyPr wrap="none"/>
          <a:lstStyle/>
          <a:p>
            <a:r>
              <a:rPr lang="en-US" altLang="ja-JP" sz="4800" b="1" dirty="0">
                <a:solidFill>
                  <a:srgbClr val="FFFF00"/>
                </a:solidFill>
                <a:latin typeface="Gill Sans"/>
                <a:cs typeface="Gill Sans"/>
              </a:rPr>
              <a:t>Barrett</a:t>
            </a:r>
            <a:r>
              <a:rPr lang="ja-JP" altLang="en-US" sz="4800" b="1" dirty="0">
                <a:solidFill>
                  <a:srgbClr val="FFFF00"/>
                </a:solidFill>
                <a:latin typeface="Gill Sans"/>
                <a:cs typeface="Gill Sans"/>
              </a:rPr>
              <a:t>’</a:t>
            </a:r>
            <a:r>
              <a:rPr lang="en-US" altLang="ja-JP" sz="4800" b="1" dirty="0">
                <a:solidFill>
                  <a:srgbClr val="FFFF00"/>
                </a:solidFill>
                <a:latin typeface="Gill Sans"/>
                <a:cs typeface="Gill Sans"/>
              </a:rPr>
              <a:t>s Taxonomy</a:t>
            </a:r>
            <a:endParaRPr lang="en-US" altLang="ja-JP" sz="6000" b="1" dirty="0">
              <a:solidFill>
                <a:srgbClr val="FFFF00"/>
              </a:solidFill>
              <a:latin typeface="Gill Sans"/>
              <a:cs typeface="Gill Sans"/>
            </a:endParaRPr>
          </a:p>
          <a:p>
            <a:r>
              <a:rPr lang="en-US" altLang="ja-JP" sz="5400" b="1" dirty="0">
                <a:solidFill>
                  <a:srgbClr val="FFFF00"/>
                </a:solidFill>
                <a:latin typeface="Gill Sans"/>
                <a:cs typeface="Gill Sans"/>
              </a:rPr>
              <a:t>Levels of comprehension</a:t>
            </a:r>
          </a:p>
        </p:txBody>
      </p:sp>
      <p:sp>
        <p:nvSpPr>
          <p:cNvPr id="187397" name="Rectangle 6"/>
          <p:cNvSpPr>
            <a:spLocks noChangeArrowheads="1"/>
          </p:cNvSpPr>
          <p:nvPr/>
        </p:nvSpPr>
        <p:spPr bwMode="auto">
          <a:xfrm>
            <a:off x="2400652" y="5638800"/>
            <a:ext cx="561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dirty="0">
                <a:solidFill>
                  <a:schemeClr val="bg1"/>
                </a:solidFill>
                <a:latin typeface="Gill Sans"/>
                <a:cs typeface="Gill Sans"/>
              </a:rPr>
              <a:t>1 Literal </a:t>
            </a:r>
            <a:r>
              <a:rPr lang="en-US" altLang="ja-JP" sz="3600" b="1" dirty="0">
                <a:solidFill>
                  <a:srgbClr val="FFFF00"/>
                </a:solidFill>
                <a:latin typeface="Gill Sans"/>
                <a:cs typeface="Gill Sans"/>
              </a:rPr>
              <a:t>(lowest)</a:t>
            </a:r>
            <a:endParaRPr lang="en-US" altLang="ja-JP" sz="6000" dirty="0">
              <a:solidFill>
                <a:schemeClr val="accent1"/>
              </a:solidFill>
              <a:latin typeface="Gill Sans"/>
              <a:cs typeface="Gill Sans"/>
            </a:endParaRPr>
          </a:p>
        </p:txBody>
      </p:sp>
      <p:pic>
        <p:nvPicPr>
          <p:cNvPr id="18739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39052" y="1947863"/>
            <a:ext cx="3759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45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31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txBox="1">
            <a:spLocks noChangeArrowheads="1"/>
          </p:cNvSpPr>
          <p:nvPr/>
        </p:nvSpPr>
        <p:spPr bwMode="auto">
          <a:xfrm>
            <a:off x="0" y="0"/>
            <a:ext cx="9753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000" b="1" dirty="0" smtClean="0">
                <a:solidFill>
                  <a:srgbClr val="FFFF00"/>
                </a:solidFill>
                <a:latin typeface="Gill Sans" charset="0"/>
              </a:rPr>
              <a:t>A question </a:t>
            </a:r>
            <a:r>
              <a:rPr lang="en-US" altLang="ja-JP" sz="4000" b="1" dirty="0">
                <a:solidFill>
                  <a:srgbClr val="FFFF00"/>
                </a:solidFill>
                <a:latin typeface="Gill Sans" charset="0"/>
              </a:rPr>
              <a:t>about questions:</a:t>
            </a:r>
            <a:endParaRPr lang="en-US" altLang="ja-JP" sz="4000" dirty="0">
              <a:solidFill>
                <a:srgbClr val="FFFF00"/>
              </a:solidFill>
            </a:endParaRPr>
          </a:p>
        </p:txBody>
      </p:sp>
      <p:sp>
        <p:nvSpPr>
          <p:cNvPr id="6" name="Rectangle 3"/>
          <p:cNvSpPr txBox="1">
            <a:spLocks noChangeArrowheads="1"/>
          </p:cNvSpPr>
          <p:nvPr/>
        </p:nvSpPr>
        <p:spPr bwMode="auto">
          <a:xfrm>
            <a:off x="1143000" y="1219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en-US" altLang="ja-JP" sz="4800" b="1">
                <a:solidFill>
                  <a:schemeClr val="bg1"/>
                </a:solidFill>
                <a:latin typeface="Gill Sans" charset="0"/>
              </a:rPr>
              <a:t>What are</a:t>
            </a:r>
          </a:p>
          <a:p>
            <a:pPr algn="r" eaLnBrk="1" hangingPunct="1">
              <a:spcBef>
                <a:spcPct val="20000"/>
              </a:spcBef>
            </a:pPr>
            <a:r>
              <a:rPr lang="en-US" altLang="ja-JP" sz="4800" b="1">
                <a:solidFill>
                  <a:schemeClr val="bg1"/>
                </a:solidFill>
                <a:latin typeface="Gill Sans" charset="0"/>
              </a:rPr>
              <a:t>we testing, </a:t>
            </a:r>
          </a:p>
          <a:p>
            <a:pPr algn="r" eaLnBrk="1" hangingPunct="1">
              <a:spcBef>
                <a:spcPct val="20000"/>
              </a:spcBef>
            </a:pPr>
            <a:r>
              <a:rPr lang="en-US" altLang="ja-JP" sz="4800" b="1">
                <a:solidFill>
                  <a:schemeClr val="bg1"/>
                </a:solidFill>
                <a:latin typeface="Gill Sans" charset="0"/>
              </a:rPr>
              <a:t>really?</a:t>
            </a:r>
            <a:endParaRPr lang="en-US" altLang="ja-JP" sz="4800">
              <a:solidFill>
                <a:schemeClr val="bg1"/>
              </a:solidFill>
            </a:endParaRPr>
          </a:p>
        </p:txBody>
      </p:sp>
    </p:spTree>
    <p:extLst>
      <p:ext uri="{BB962C8B-B14F-4D97-AF65-F5344CB8AC3E}">
        <p14:creationId xmlns:p14="http://schemas.microsoft.com/office/powerpoint/2010/main" val="195570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0" y="274638"/>
            <a:ext cx="9144000" cy="1143000"/>
          </a:xfrm>
        </p:spPr>
        <p:txBody>
          <a:bodyPr>
            <a:normAutofit fontScale="90000"/>
          </a:bodyPr>
          <a:lstStyle/>
          <a:p>
            <a:pPr algn="r"/>
            <a:r>
              <a:rPr kumimoji="0" lang="en-US" altLang="ja-JP" sz="4800" b="1" dirty="0">
                <a:solidFill>
                  <a:srgbClr val="800000"/>
                </a:solidFill>
                <a:latin typeface="Gill Sans"/>
                <a:ea typeface="Osaka" charset="0"/>
                <a:cs typeface="Gill Sans"/>
              </a:rPr>
              <a:t>Reading Comprehension Check:</a:t>
            </a:r>
            <a:endParaRPr kumimoji="0" lang="en-US" altLang="ja-JP" sz="4800" dirty="0">
              <a:latin typeface="Gill Sans"/>
              <a:ea typeface="ＭＳ Ｐゴシック" charset="0"/>
              <a:cs typeface="Gill Sans"/>
            </a:endParaRPr>
          </a:p>
        </p:txBody>
      </p:sp>
      <p:sp>
        <p:nvSpPr>
          <p:cNvPr id="3" name="Content Placeholder 2"/>
          <p:cNvSpPr>
            <a:spLocks noGrp="1"/>
          </p:cNvSpPr>
          <p:nvPr>
            <p:ph idx="1"/>
          </p:nvPr>
        </p:nvSpPr>
        <p:spPr>
          <a:xfrm>
            <a:off x="0" y="1417638"/>
            <a:ext cx="9144000" cy="4525962"/>
          </a:xfrm>
        </p:spPr>
        <p:txBody>
          <a:bodyPr>
            <a:normAutofit/>
          </a:bodyPr>
          <a:lstStyle/>
          <a:p>
            <a:pPr algn="ctr">
              <a:buFont typeface="Arial" charset="0"/>
              <a:buNone/>
            </a:pPr>
            <a:r>
              <a:rPr kumimoji="0" lang="en-US" altLang="ja-JP" sz="7200" b="1" dirty="0">
                <a:latin typeface="Gill Sans"/>
                <a:ea typeface="ＭＳ Ｐゴシック" charset="0"/>
                <a:cs typeface="Gill Sans"/>
              </a:rPr>
              <a:t>The </a:t>
            </a:r>
            <a:r>
              <a:rPr kumimoji="0" lang="en-US" altLang="ja-JP" sz="7200" b="1" dirty="0" err="1">
                <a:latin typeface="Gill Sans"/>
                <a:ea typeface="ＭＳ Ｐゴシック" charset="0"/>
                <a:cs typeface="Gill Sans"/>
              </a:rPr>
              <a:t>glorfs</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drebbled</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quarfly</a:t>
            </a:r>
            <a:r>
              <a:rPr kumimoji="0" lang="en-US" altLang="ja-JP" sz="7200" b="1" dirty="0">
                <a:latin typeface="Gill Sans"/>
                <a:ea typeface="ＭＳ Ｐゴシック" charset="0"/>
                <a:cs typeface="Gill Sans"/>
              </a:rPr>
              <a:t>.</a:t>
            </a:r>
          </a:p>
        </p:txBody>
      </p:sp>
    </p:spTree>
    <p:extLst>
      <p:ext uri="{BB962C8B-B14F-4D97-AF65-F5344CB8AC3E}">
        <p14:creationId xmlns:p14="http://schemas.microsoft.com/office/powerpoint/2010/main" val="3690968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p:nvPr>
        </p:nvSpPr>
        <p:spPr>
          <a:xfrm>
            <a:off x="0" y="274638"/>
            <a:ext cx="9144000" cy="1143000"/>
          </a:xfrm>
        </p:spPr>
        <p:txBody>
          <a:bodyPr>
            <a:normAutofit fontScale="90000"/>
          </a:bodyPr>
          <a:lstStyle/>
          <a:p>
            <a:pPr algn="r"/>
            <a:r>
              <a:rPr kumimoji="0" lang="en-US" altLang="ja-JP" sz="4800" b="1" dirty="0">
                <a:solidFill>
                  <a:srgbClr val="800000"/>
                </a:solidFill>
                <a:latin typeface="Gill Sans"/>
                <a:ea typeface="Osaka" charset="0"/>
                <a:cs typeface="Gill Sans"/>
              </a:rPr>
              <a:t>Reading Comprehension Check:</a:t>
            </a:r>
            <a:endParaRPr kumimoji="0" lang="en-US" altLang="ja-JP" sz="4800" dirty="0">
              <a:latin typeface="Gill Sans"/>
              <a:ea typeface="ＭＳ Ｐゴシック" charset="0"/>
              <a:cs typeface="Gill Sans"/>
            </a:endParaRPr>
          </a:p>
        </p:txBody>
      </p:sp>
      <p:sp>
        <p:nvSpPr>
          <p:cNvPr id="224258" name="Content Placeholder 2"/>
          <p:cNvSpPr>
            <a:spLocks noGrp="1"/>
          </p:cNvSpPr>
          <p:nvPr>
            <p:ph idx="1"/>
          </p:nvPr>
        </p:nvSpPr>
        <p:spPr>
          <a:xfrm>
            <a:off x="0" y="1417638"/>
            <a:ext cx="9144000" cy="4525962"/>
          </a:xfrm>
        </p:spPr>
        <p:txBody>
          <a:bodyPr>
            <a:normAutofit/>
          </a:bodyPr>
          <a:lstStyle/>
          <a:p>
            <a:pPr algn="ctr">
              <a:buFont typeface="Arial" charset="0"/>
              <a:buNone/>
            </a:pPr>
            <a:r>
              <a:rPr kumimoji="0" lang="en-US" altLang="ja-JP" sz="7200" b="1" dirty="0">
                <a:latin typeface="Gill Sans"/>
                <a:ea typeface="ＭＳ Ｐゴシック" charset="0"/>
                <a:cs typeface="Gill Sans"/>
              </a:rPr>
              <a:t>The </a:t>
            </a:r>
            <a:r>
              <a:rPr kumimoji="0" lang="en-US" altLang="ja-JP" sz="7200" b="1" dirty="0" err="1">
                <a:latin typeface="Gill Sans"/>
                <a:ea typeface="ＭＳ Ｐゴシック" charset="0"/>
                <a:cs typeface="Gill Sans"/>
              </a:rPr>
              <a:t>glorfs</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drebbled</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quarfly</a:t>
            </a:r>
            <a:r>
              <a:rPr kumimoji="0" lang="en-US" altLang="ja-JP" sz="7200" b="1" dirty="0">
                <a:latin typeface="Gill Sans"/>
                <a:ea typeface="ＭＳ Ｐゴシック" charset="0"/>
                <a:cs typeface="Gill Sans"/>
              </a:rPr>
              <a:t>.</a:t>
            </a:r>
          </a:p>
        </p:txBody>
      </p:sp>
      <p:sp>
        <p:nvSpPr>
          <p:cNvPr id="5" name="TextBox 4"/>
          <p:cNvSpPr txBox="1">
            <a:spLocks noChangeArrowheads="1"/>
          </p:cNvSpPr>
          <p:nvPr/>
        </p:nvSpPr>
        <p:spPr bwMode="auto">
          <a:xfrm>
            <a:off x="0" y="419100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dirty="0">
                <a:solidFill>
                  <a:srgbClr val="800000"/>
                </a:solidFill>
                <a:latin typeface="Gill Sans"/>
                <a:cs typeface="Gill Sans"/>
              </a:rPr>
              <a:t>Q1a.  (grammar analysis)</a:t>
            </a:r>
          </a:p>
          <a:p>
            <a:pPr eaLnBrk="1" hangingPunct="1"/>
            <a:r>
              <a:rPr lang="en-US" altLang="ja-JP" sz="4800" b="1" dirty="0">
                <a:solidFill>
                  <a:srgbClr val="800000"/>
                </a:solidFill>
                <a:latin typeface="Gill Sans"/>
                <a:cs typeface="Gill Sans"/>
              </a:rPr>
              <a:t>	Which word is the subject?</a:t>
            </a:r>
          </a:p>
          <a:p>
            <a:pPr eaLnBrk="1" hangingPunct="1"/>
            <a:r>
              <a:rPr lang="en-US" altLang="ja-JP" sz="4800" dirty="0">
                <a:solidFill>
                  <a:srgbClr val="800000"/>
                </a:solidFill>
                <a:latin typeface="Calibri" charset="0"/>
              </a:rPr>
              <a:t> </a:t>
            </a:r>
            <a:endParaRPr lang="en-US" altLang="ja-JP" dirty="0">
              <a:latin typeface="Calibri" charset="0"/>
            </a:endParaRPr>
          </a:p>
          <a:p>
            <a:pPr eaLnBrk="1" hangingPunct="1"/>
            <a:endParaRPr lang="ja-JP" altLang="en-US" dirty="0">
              <a:latin typeface="Calibri" charset="0"/>
            </a:endParaRPr>
          </a:p>
        </p:txBody>
      </p:sp>
      <p:sp>
        <p:nvSpPr>
          <p:cNvPr id="6" name="TextBox 5"/>
          <p:cNvSpPr txBox="1">
            <a:spLocks noChangeArrowheads="1"/>
          </p:cNvSpPr>
          <p:nvPr/>
        </p:nvSpPr>
        <p:spPr bwMode="auto">
          <a:xfrm>
            <a:off x="4724400" y="5791200"/>
            <a:ext cx="33394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dirty="0">
                <a:latin typeface="Gill Sans"/>
                <a:cs typeface="Gill Sans"/>
              </a:rPr>
              <a:t>A</a:t>
            </a:r>
            <a:r>
              <a:rPr lang="en-US" altLang="ja-JP" sz="6000" b="1" dirty="0">
                <a:latin typeface="Gill Sans"/>
                <a:cs typeface="Gill Sans"/>
              </a:rPr>
              <a:t>: </a:t>
            </a:r>
            <a:r>
              <a:rPr lang="en-US" altLang="ja-JP" sz="6000" b="1" dirty="0" err="1">
                <a:latin typeface="Gill Sans"/>
                <a:cs typeface="Gill Sans"/>
              </a:rPr>
              <a:t>glorfs</a:t>
            </a:r>
            <a:endParaRPr lang="en-US" altLang="ja-JP" sz="6000" b="1" dirty="0">
              <a:latin typeface="Gill Sans"/>
              <a:cs typeface="Gill Sans"/>
            </a:endParaRPr>
          </a:p>
        </p:txBody>
      </p:sp>
    </p:spTree>
    <p:extLst>
      <p:ext uri="{BB962C8B-B14F-4D97-AF65-F5344CB8AC3E}">
        <p14:creationId xmlns:p14="http://schemas.microsoft.com/office/powerpoint/2010/main" val="2753846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0" y="274638"/>
            <a:ext cx="9144000" cy="1143000"/>
          </a:xfrm>
        </p:spPr>
        <p:txBody>
          <a:bodyPr>
            <a:normAutofit fontScale="90000"/>
          </a:bodyPr>
          <a:lstStyle/>
          <a:p>
            <a:pPr algn="r"/>
            <a:r>
              <a:rPr kumimoji="0" lang="en-US" altLang="ja-JP" sz="4800" b="1" dirty="0">
                <a:solidFill>
                  <a:srgbClr val="800000"/>
                </a:solidFill>
                <a:latin typeface="Gill Sans"/>
                <a:ea typeface="Osaka" charset="0"/>
                <a:cs typeface="Gill Sans"/>
              </a:rPr>
              <a:t>Reading Comprehension Check:</a:t>
            </a:r>
            <a:endParaRPr kumimoji="0" lang="en-US" altLang="ja-JP" sz="4800" dirty="0">
              <a:latin typeface="Gill Sans"/>
              <a:ea typeface="ＭＳ Ｐゴシック" charset="0"/>
              <a:cs typeface="Gill Sans"/>
            </a:endParaRPr>
          </a:p>
        </p:txBody>
      </p:sp>
      <p:sp>
        <p:nvSpPr>
          <p:cNvPr id="225282" name="Content Placeholder 2"/>
          <p:cNvSpPr>
            <a:spLocks noGrp="1"/>
          </p:cNvSpPr>
          <p:nvPr>
            <p:ph idx="1"/>
          </p:nvPr>
        </p:nvSpPr>
        <p:spPr>
          <a:xfrm>
            <a:off x="0" y="1417638"/>
            <a:ext cx="9144000" cy="4525962"/>
          </a:xfrm>
        </p:spPr>
        <p:txBody>
          <a:bodyPr>
            <a:normAutofit/>
          </a:bodyPr>
          <a:lstStyle/>
          <a:p>
            <a:pPr algn="ctr">
              <a:buFont typeface="Arial" charset="0"/>
              <a:buNone/>
            </a:pPr>
            <a:r>
              <a:rPr kumimoji="0" lang="en-US" altLang="ja-JP" sz="7200" b="1" dirty="0">
                <a:latin typeface="Gill Sans"/>
                <a:ea typeface="ＭＳ Ｐゴシック" charset="0"/>
                <a:cs typeface="Gill Sans"/>
              </a:rPr>
              <a:t>The </a:t>
            </a:r>
            <a:r>
              <a:rPr kumimoji="0" lang="en-US" altLang="ja-JP" sz="7200" b="1" dirty="0" err="1">
                <a:latin typeface="Gill Sans"/>
                <a:ea typeface="ＭＳ Ｐゴシック" charset="0"/>
                <a:cs typeface="Gill Sans"/>
              </a:rPr>
              <a:t>glorfs</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drebbled</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quarfly</a:t>
            </a:r>
            <a:r>
              <a:rPr kumimoji="0" lang="en-US" altLang="ja-JP" sz="7200" b="1" dirty="0">
                <a:latin typeface="Gill Sans"/>
                <a:ea typeface="ＭＳ Ｐゴシック" charset="0"/>
                <a:cs typeface="Gill Sans"/>
              </a:rPr>
              <a:t>.</a:t>
            </a:r>
          </a:p>
        </p:txBody>
      </p:sp>
      <p:sp>
        <p:nvSpPr>
          <p:cNvPr id="225283" name="TextBox 4"/>
          <p:cNvSpPr txBox="1">
            <a:spLocks noChangeArrowheads="1"/>
          </p:cNvSpPr>
          <p:nvPr/>
        </p:nvSpPr>
        <p:spPr bwMode="auto">
          <a:xfrm>
            <a:off x="0" y="419100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dirty="0">
                <a:solidFill>
                  <a:srgbClr val="800000"/>
                </a:solidFill>
                <a:latin typeface="Gill Sans"/>
                <a:cs typeface="Gill Sans"/>
              </a:rPr>
              <a:t>Q1b.  (grammar analysis)</a:t>
            </a:r>
          </a:p>
          <a:p>
            <a:pPr eaLnBrk="1" hangingPunct="1"/>
            <a:r>
              <a:rPr lang="en-US" altLang="ja-JP" sz="4800" b="1" dirty="0">
                <a:solidFill>
                  <a:srgbClr val="800000"/>
                </a:solidFill>
                <a:latin typeface="Gill Sans"/>
                <a:cs typeface="Gill Sans"/>
              </a:rPr>
              <a:t>	Which is the verb?</a:t>
            </a:r>
          </a:p>
          <a:p>
            <a:pPr eaLnBrk="1" hangingPunct="1"/>
            <a:r>
              <a:rPr lang="en-US" altLang="ja-JP" sz="4800" dirty="0">
                <a:solidFill>
                  <a:srgbClr val="800000"/>
                </a:solidFill>
                <a:latin typeface="Calibri" charset="0"/>
              </a:rPr>
              <a:t> </a:t>
            </a:r>
            <a:endParaRPr lang="en-US" altLang="ja-JP" dirty="0">
              <a:latin typeface="Calibri" charset="0"/>
            </a:endParaRPr>
          </a:p>
          <a:p>
            <a:pPr eaLnBrk="1" hangingPunct="1"/>
            <a:endParaRPr lang="ja-JP" altLang="en-US" dirty="0">
              <a:latin typeface="Calibri" charset="0"/>
            </a:endParaRPr>
          </a:p>
        </p:txBody>
      </p:sp>
      <p:sp>
        <p:nvSpPr>
          <p:cNvPr id="6" name="TextBox 5"/>
          <p:cNvSpPr txBox="1">
            <a:spLocks noChangeArrowheads="1"/>
          </p:cNvSpPr>
          <p:nvPr/>
        </p:nvSpPr>
        <p:spPr bwMode="auto">
          <a:xfrm>
            <a:off x="3783520" y="5791200"/>
            <a:ext cx="46029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dirty="0">
                <a:latin typeface="Gill Sans"/>
                <a:cs typeface="Gill Sans"/>
              </a:rPr>
              <a:t>A</a:t>
            </a:r>
            <a:r>
              <a:rPr lang="en-US" altLang="ja-JP" sz="6000" b="1" dirty="0">
                <a:latin typeface="Gill Sans"/>
                <a:cs typeface="Gill Sans"/>
              </a:rPr>
              <a:t>: </a:t>
            </a:r>
            <a:r>
              <a:rPr lang="en-US" altLang="ja-JP" sz="6000" b="1" dirty="0" err="1">
                <a:latin typeface="Gill Sans"/>
                <a:cs typeface="Gill Sans"/>
              </a:rPr>
              <a:t>drebbled</a:t>
            </a:r>
            <a:endParaRPr lang="en-US" altLang="ja-JP" sz="6000" b="1" dirty="0">
              <a:latin typeface="Gill Sans"/>
              <a:cs typeface="Gill Sans"/>
            </a:endParaRPr>
          </a:p>
        </p:txBody>
      </p:sp>
    </p:spTree>
    <p:extLst>
      <p:ext uri="{BB962C8B-B14F-4D97-AF65-F5344CB8AC3E}">
        <p14:creationId xmlns:p14="http://schemas.microsoft.com/office/powerpoint/2010/main" val="1923040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p:nvPr>
        </p:nvSpPr>
        <p:spPr>
          <a:xfrm>
            <a:off x="0" y="274638"/>
            <a:ext cx="9067800" cy="1143000"/>
          </a:xfrm>
        </p:spPr>
        <p:txBody>
          <a:bodyPr>
            <a:normAutofit fontScale="90000"/>
          </a:bodyPr>
          <a:lstStyle/>
          <a:p>
            <a:pPr algn="r"/>
            <a:r>
              <a:rPr kumimoji="0" lang="en-US" altLang="ja-JP" sz="4800" b="1" dirty="0">
                <a:solidFill>
                  <a:srgbClr val="800000"/>
                </a:solidFill>
                <a:latin typeface="Gill Sans"/>
                <a:ea typeface="Osaka" charset="0"/>
                <a:cs typeface="Gill Sans"/>
              </a:rPr>
              <a:t>Reading Comprehension Check:</a:t>
            </a:r>
            <a:endParaRPr kumimoji="0" lang="en-US" altLang="ja-JP" sz="4800" dirty="0">
              <a:latin typeface="Gill Sans"/>
              <a:ea typeface="ＭＳ Ｐゴシック" charset="0"/>
              <a:cs typeface="Gill Sans"/>
            </a:endParaRPr>
          </a:p>
        </p:txBody>
      </p:sp>
      <p:sp>
        <p:nvSpPr>
          <p:cNvPr id="226306" name="Content Placeholder 2"/>
          <p:cNvSpPr>
            <a:spLocks noGrp="1"/>
          </p:cNvSpPr>
          <p:nvPr>
            <p:ph idx="1"/>
          </p:nvPr>
        </p:nvSpPr>
        <p:spPr>
          <a:xfrm>
            <a:off x="0" y="1417638"/>
            <a:ext cx="9144000" cy="4525962"/>
          </a:xfrm>
        </p:spPr>
        <p:txBody>
          <a:bodyPr>
            <a:normAutofit/>
          </a:bodyPr>
          <a:lstStyle/>
          <a:p>
            <a:pPr algn="ctr">
              <a:buFont typeface="Arial" charset="0"/>
              <a:buNone/>
            </a:pPr>
            <a:r>
              <a:rPr kumimoji="0" lang="en-US" altLang="ja-JP" sz="7200" b="1" dirty="0">
                <a:latin typeface="Gill Sans"/>
                <a:ea typeface="ＭＳ Ｐゴシック" charset="0"/>
                <a:cs typeface="Gill Sans"/>
              </a:rPr>
              <a:t>The </a:t>
            </a:r>
            <a:r>
              <a:rPr kumimoji="0" lang="en-US" altLang="ja-JP" sz="7200" b="1" dirty="0" err="1">
                <a:latin typeface="Gill Sans"/>
                <a:ea typeface="ＭＳ Ｐゴシック" charset="0"/>
                <a:cs typeface="Gill Sans"/>
              </a:rPr>
              <a:t>glorfs</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drebbled</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quarfly</a:t>
            </a:r>
            <a:r>
              <a:rPr kumimoji="0" lang="en-US" altLang="ja-JP" sz="7200" b="1" dirty="0">
                <a:latin typeface="Gill Sans"/>
                <a:ea typeface="ＭＳ Ｐゴシック" charset="0"/>
                <a:cs typeface="Gill Sans"/>
              </a:rPr>
              <a:t>.</a:t>
            </a:r>
          </a:p>
        </p:txBody>
      </p:sp>
      <p:sp>
        <p:nvSpPr>
          <p:cNvPr id="226307" name="TextBox 4"/>
          <p:cNvSpPr txBox="1">
            <a:spLocks noChangeArrowheads="1"/>
          </p:cNvSpPr>
          <p:nvPr/>
        </p:nvSpPr>
        <p:spPr bwMode="auto">
          <a:xfrm>
            <a:off x="0" y="4191000"/>
            <a:ext cx="9067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dirty="0">
                <a:solidFill>
                  <a:srgbClr val="800000"/>
                </a:solidFill>
                <a:latin typeface="Gill Sans"/>
                <a:cs typeface="Gill Sans"/>
              </a:rPr>
              <a:t>Q1c.  (grammar analysis)</a:t>
            </a:r>
          </a:p>
          <a:p>
            <a:pPr eaLnBrk="1" hangingPunct="1"/>
            <a:r>
              <a:rPr lang="en-US" altLang="ja-JP" sz="4800" b="1" dirty="0">
                <a:solidFill>
                  <a:srgbClr val="800000"/>
                </a:solidFill>
                <a:latin typeface="Gill Sans"/>
                <a:cs typeface="Gill Sans"/>
              </a:rPr>
              <a:t>	What is the tense?</a:t>
            </a:r>
          </a:p>
          <a:p>
            <a:pPr eaLnBrk="1" hangingPunct="1"/>
            <a:r>
              <a:rPr lang="en-US" altLang="ja-JP" sz="4800" dirty="0">
                <a:solidFill>
                  <a:srgbClr val="800000"/>
                </a:solidFill>
                <a:latin typeface="Calibri" charset="0"/>
              </a:rPr>
              <a:t> </a:t>
            </a:r>
            <a:endParaRPr lang="en-US" altLang="ja-JP" dirty="0">
              <a:latin typeface="Calibri" charset="0"/>
            </a:endParaRPr>
          </a:p>
          <a:p>
            <a:pPr eaLnBrk="1" hangingPunct="1"/>
            <a:endParaRPr lang="ja-JP" altLang="en-US" dirty="0">
              <a:latin typeface="Calibri" charset="0"/>
            </a:endParaRPr>
          </a:p>
        </p:txBody>
      </p:sp>
      <p:sp>
        <p:nvSpPr>
          <p:cNvPr id="6" name="TextBox 5"/>
          <p:cNvSpPr txBox="1">
            <a:spLocks noChangeArrowheads="1"/>
          </p:cNvSpPr>
          <p:nvPr/>
        </p:nvSpPr>
        <p:spPr bwMode="auto">
          <a:xfrm>
            <a:off x="3783520" y="5791200"/>
            <a:ext cx="4921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dirty="0">
                <a:latin typeface="Gill Sans"/>
                <a:cs typeface="Gill Sans"/>
              </a:rPr>
              <a:t>A</a:t>
            </a:r>
            <a:r>
              <a:rPr lang="en-US" altLang="ja-JP" sz="6000" b="1" dirty="0">
                <a:latin typeface="Gill Sans"/>
                <a:cs typeface="Gill Sans"/>
              </a:rPr>
              <a:t>: past </a:t>
            </a:r>
            <a:r>
              <a:rPr lang="en-US" altLang="ja-JP" sz="3600" b="1" dirty="0">
                <a:latin typeface="Gill Sans"/>
                <a:cs typeface="Gill Sans"/>
              </a:rPr>
              <a:t>(simple)</a:t>
            </a:r>
          </a:p>
        </p:txBody>
      </p:sp>
    </p:spTree>
    <p:extLst>
      <p:ext uri="{BB962C8B-B14F-4D97-AF65-F5344CB8AC3E}">
        <p14:creationId xmlns:p14="http://schemas.microsoft.com/office/powerpoint/2010/main" val="3920772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6308" y="76200"/>
            <a:ext cx="3928906" cy="3939540"/>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600" b="1" dirty="0" smtClean="0">
                <a:solidFill>
                  <a:srgbClr val="800000"/>
                </a:solidFill>
                <a:latin typeface="Gill Sans"/>
                <a:cs typeface="Gill Sans"/>
              </a:rPr>
              <a:t>DEAR</a:t>
            </a:r>
            <a:endParaRPr lang="en-US" sz="9600" b="1" dirty="0">
              <a:solidFill>
                <a:srgbClr val="800000"/>
              </a:solidFill>
              <a:latin typeface="Gill Sans"/>
              <a:cs typeface="Gill Sans"/>
            </a:endParaRPr>
          </a:p>
          <a:p>
            <a:pPr algn="r" eaLnBrk="1" hangingPunct="1"/>
            <a:endParaRPr lang="en-US" sz="6600" b="1" dirty="0">
              <a:solidFill>
                <a:srgbClr val="800000"/>
              </a:solidFill>
              <a:latin typeface="Calibri" charset="0"/>
            </a:endParaRPr>
          </a:p>
          <a:p>
            <a:pPr algn="r" eaLnBrk="1" hangingPunct="1"/>
            <a:endParaRPr lang="en-US" sz="8800" b="1" dirty="0">
              <a:solidFill>
                <a:srgbClr val="800000"/>
              </a:solidFill>
              <a:latin typeface="Calibri" charset="0"/>
            </a:endParaRPr>
          </a:p>
        </p:txBody>
      </p:sp>
      <p:sp>
        <p:nvSpPr>
          <p:cNvPr id="202756" name="TextBox 5"/>
          <p:cNvSpPr txBox="1">
            <a:spLocks noChangeArrowheads="1"/>
          </p:cNvSpPr>
          <p:nvPr/>
        </p:nvSpPr>
        <p:spPr bwMode="auto">
          <a:xfrm>
            <a:off x="3847088" y="2133600"/>
            <a:ext cx="53181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Drop</a:t>
            </a:r>
            <a:endParaRPr lang="en-US" sz="6600" b="1" dirty="0">
              <a:latin typeface="Gill Sans"/>
              <a:cs typeface="Gill Sans"/>
            </a:endParaRPr>
          </a:p>
          <a:p>
            <a:pPr algn="r" eaLnBrk="1" hangingPunct="1"/>
            <a:r>
              <a:rPr lang="en-US" sz="6600" b="1" dirty="0" smtClean="0">
                <a:latin typeface="Gill Sans"/>
                <a:cs typeface="Gill Sans"/>
              </a:rPr>
              <a:t>Everything </a:t>
            </a:r>
            <a:r>
              <a:rPr lang="en-US" sz="6600" b="1" dirty="0">
                <a:latin typeface="Gill Sans"/>
                <a:cs typeface="Gill Sans"/>
              </a:rPr>
              <a:t>&amp; </a:t>
            </a:r>
            <a:r>
              <a:rPr lang="en-US" sz="6600" b="1" dirty="0" smtClean="0">
                <a:latin typeface="Gill Sans"/>
                <a:cs typeface="Gill Sans"/>
              </a:rPr>
              <a:t>Read</a:t>
            </a:r>
            <a:r>
              <a:rPr lang="en-US" sz="6600" b="1" dirty="0" smtClean="0">
                <a:latin typeface="Calibri" charset="0"/>
              </a:rPr>
              <a:t> </a:t>
            </a:r>
            <a:endParaRPr lang="en-US" sz="6600" b="1" dirty="0">
              <a:latin typeface="Calibri" charset="0"/>
            </a:endParaRPr>
          </a:p>
        </p:txBody>
      </p:sp>
      <p:pic>
        <p:nvPicPr>
          <p:cNvPr id="6" name="Picture 5"/>
          <p:cNvPicPr>
            <a:picLocks noChangeAspect="1"/>
          </p:cNvPicPr>
          <p:nvPr/>
        </p:nvPicPr>
        <p:blipFill>
          <a:blip r:embed="rId3"/>
          <a:stretch>
            <a:fillRect/>
          </a:stretch>
        </p:blipFill>
        <p:spPr>
          <a:xfrm>
            <a:off x="-883251" y="94214"/>
            <a:ext cx="5393094" cy="6763785"/>
          </a:xfrm>
          <a:prstGeom prst="rect">
            <a:avLst/>
          </a:prstGeom>
        </p:spPr>
      </p:pic>
    </p:spTree>
    <p:extLst>
      <p:ext uri="{BB962C8B-B14F-4D97-AF65-F5344CB8AC3E}">
        <p14:creationId xmlns:p14="http://schemas.microsoft.com/office/powerpoint/2010/main" val="330801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a:xfrm>
            <a:off x="0" y="274638"/>
            <a:ext cx="9144000" cy="1143000"/>
          </a:xfrm>
        </p:spPr>
        <p:txBody>
          <a:bodyPr>
            <a:normAutofit fontScale="90000"/>
          </a:bodyPr>
          <a:lstStyle/>
          <a:p>
            <a:pPr algn="r"/>
            <a:r>
              <a:rPr kumimoji="0" lang="en-US" altLang="ja-JP" sz="4800" b="1" dirty="0">
                <a:solidFill>
                  <a:srgbClr val="800000"/>
                </a:solidFill>
                <a:latin typeface="Gill Sans"/>
                <a:ea typeface="Osaka" charset="0"/>
                <a:cs typeface="Gill Sans"/>
              </a:rPr>
              <a:t>Reading Comprehension Check:</a:t>
            </a:r>
            <a:endParaRPr kumimoji="0" lang="en-US" altLang="ja-JP" sz="4800" dirty="0">
              <a:latin typeface="Gill Sans"/>
              <a:ea typeface="ＭＳ Ｐゴシック" charset="0"/>
              <a:cs typeface="Gill Sans"/>
            </a:endParaRPr>
          </a:p>
        </p:txBody>
      </p:sp>
      <p:sp>
        <p:nvSpPr>
          <p:cNvPr id="227330" name="Content Placeholder 2"/>
          <p:cNvSpPr>
            <a:spLocks noGrp="1"/>
          </p:cNvSpPr>
          <p:nvPr>
            <p:ph idx="1"/>
          </p:nvPr>
        </p:nvSpPr>
        <p:spPr>
          <a:xfrm>
            <a:off x="0" y="1417638"/>
            <a:ext cx="9144000" cy="4525962"/>
          </a:xfrm>
        </p:spPr>
        <p:txBody>
          <a:bodyPr>
            <a:normAutofit/>
          </a:bodyPr>
          <a:lstStyle/>
          <a:p>
            <a:pPr algn="ctr">
              <a:buFont typeface="Arial" charset="0"/>
              <a:buNone/>
            </a:pPr>
            <a:r>
              <a:rPr kumimoji="0" lang="en-US" altLang="ja-JP" sz="7200" b="1" dirty="0">
                <a:latin typeface="Gill Sans"/>
                <a:ea typeface="ＭＳ Ｐゴシック" charset="0"/>
                <a:cs typeface="Gill Sans"/>
              </a:rPr>
              <a:t>The </a:t>
            </a:r>
            <a:r>
              <a:rPr kumimoji="0" lang="en-US" altLang="ja-JP" sz="7200" b="1" dirty="0" err="1">
                <a:latin typeface="Gill Sans"/>
                <a:ea typeface="ＭＳ Ｐゴシック" charset="0"/>
                <a:cs typeface="Gill Sans"/>
              </a:rPr>
              <a:t>glorfs</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drebbled</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quarfly</a:t>
            </a:r>
            <a:r>
              <a:rPr kumimoji="0" lang="en-US" altLang="ja-JP" sz="7200" b="1" dirty="0">
                <a:latin typeface="Gill Sans"/>
                <a:ea typeface="ＭＳ Ｐゴシック" charset="0"/>
                <a:cs typeface="Gill Sans"/>
              </a:rPr>
              <a:t>.</a:t>
            </a:r>
          </a:p>
        </p:txBody>
      </p:sp>
      <p:sp>
        <p:nvSpPr>
          <p:cNvPr id="227331" name="TextBox 4"/>
          <p:cNvSpPr txBox="1">
            <a:spLocks noChangeArrowheads="1"/>
          </p:cNvSpPr>
          <p:nvPr/>
        </p:nvSpPr>
        <p:spPr bwMode="auto">
          <a:xfrm>
            <a:off x="0" y="4191000"/>
            <a:ext cx="914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dirty="0">
                <a:solidFill>
                  <a:srgbClr val="800000"/>
                </a:solidFill>
                <a:latin typeface="Gill Sans"/>
                <a:cs typeface="Gill Sans"/>
              </a:rPr>
              <a:t>Q1d.  (grammar analysis)</a:t>
            </a:r>
          </a:p>
          <a:p>
            <a:pPr eaLnBrk="1" hangingPunct="1"/>
            <a:r>
              <a:rPr lang="en-US" altLang="ja-JP" sz="4800" b="1" dirty="0">
                <a:solidFill>
                  <a:srgbClr val="800000"/>
                </a:solidFill>
                <a:latin typeface="Gill Sans"/>
                <a:cs typeface="Gill Sans"/>
              </a:rPr>
              <a:t>	What part of speech is 		</a:t>
            </a:r>
            <a:r>
              <a:rPr lang="ja-JP" altLang="en-US" sz="4800" b="1" dirty="0">
                <a:solidFill>
                  <a:srgbClr val="800000"/>
                </a:solidFill>
                <a:latin typeface="Gill Sans"/>
                <a:cs typeface="Gill Sans"/>
              </a:rPr>
              <a:t>“</a:t>
            </a:r>
            <a:r>
              <a:rPr lang="en-US" altLang="ja-JP" sz="4800" b="1" dirty="0" err="1">
                <a:solidFill>
                  <a:srgbClr val="800000"/>
                </a:solidFill>
                <a:latin typeface="Gill Sans"/>
                <a:cs typeface="Gill Sans"/>
              </a:rPr>
              <a:t>quarfly</a:t>
            </a:r>
            <a:r>
              <a:rPr lang="ja-JP" altLang="en-US" sz="4800" b="1" dirty="0">
                <a:solidFill>
                  <a:srgbClr val="800000"/>
                </a:solidFill>
                <a:latin typeface="Gill Sans"/>
                <a:cs typeface="Gill Sans"/>
              </a:rPr>
              <a:t>”</a:t>
            </a:r>
            <a:r>
              <a:rPr lang="en-US" altLang="ja-JP" sz="4800" b="1" dirty="0">
                <a:solidFill>
                  <a:srgbClr val="800000"/>
                </a:solidFill>
                <a:latin typeface="Gill Sans"/>
                <a:cs typeface="Gill Sans"/>
              </a:rPr>
              <a:t>?</a:t>
            </a:r>
          </a:p>
          <a:p>
            <a:pPr eaLnBrk="1" hangingPunct="1"/>
            <a:r>
              <a:rPr lang="en-US" altLang="ja-JP" sz="4800" dirty="0">
                <a:solidFill>
                  <a:srgbClr val="800000"/>
                </a:solidFill>
                <a:latin typeface="Calibri" charset="0"/>
              </a:rPr>
              <a:t> </a:t>
            </a:r>
            <a:endParaRPr lang="en-US" altLang="ja-JP" dirty="0">
              <a:latin typeface="Calibri" charset="0"/>
            </a:endParaRPr>
          </a:p>
          <a:p>
            <a:pPr eaLnBrk="1" hangingPunct="1"/>
            <a:endParaRPr lang="ja-JP" altLang="en-US" dirty="0">
              <a:latin typeface="Calibri" charset="0"/>
            </a:endParaRPr>
          </a:p>
        </p:txBody>
      </p:sp>
      <p:sp>
        <p:nvSpPr>
          <p:cNvPr id="6" name="TextBox 5"/>
          <p:cNvSpPr txBox="1">
            <a:spLocks noChangeArrowheads="1"/>
          </p:cNvSpPr>
          <p:nvPr/>
        </p:nvSpPr>
        <p:spPr bwMode="auto">
          <a:xfrm>
            <a:off x="4348048" y="5791200"/>
            <a:ext cx="38380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dirty="0">
                <a:latin typeface="Gill Sans"/>
                <a:cs typeface="Gill Sans"/>
              </a:rPr>
              <a:t>A</a:t>
            </a:r>
            <a:r>
              <a:rPr lang="en-US" altLang="ja-JP" sz="6000" b="1" dirty="0">
                <a:latin typeface="Gill Sans"/>
                <a:cs typeface="Gill Sans"/>
              </a:rPr>
              <a:t>: adverb</a:t>
            </a:r>
          </a:p>
        </p:txBody>
      </p:sp>
    </p:spTree>
    <p:extLst>
      <p:ext uri="{BB962C8B-B14F-4D97-AF65-F5344CB8AC3E}">
        <p14:creationId xmlns:p14="http://schemas.microsoft.com/office/powerpoint/2010/main" val="3384006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nvPr>
        </p:nvSpPr>
        <p:spPr>
          <a:xfrm>
            <a:off x="0" y="274638"/>
            <a:ext cx="9144000" cy="1143000"/>
          </a:xfrm>
        </p:spPr>
        <p:txBody>
          <a:bodyPr>
            <a:normAutofit fontScale="90000"/>
          </a:bodyPr>
          <a:lstStyle/>
          <a:p>
            <a:pPr algn="r"/>
            <a:r>
              <a:rPr kumimoji="0" lang="en-US" altLang="ja-JP" sz="4800" b="1" dirty="0">
                <a:solidFill>
                  <a:srgbClr val="800000"/>
                </a:solidFill>
                <a:latin typeface="Gill Sans"/>
                <a:ea typeface="Osaka" charset="0"/>
                <a:cs typeface="Gill Sans"/>
              </a:rPr>
              <a:t>Reading Comprehension Check:</a:t>
            </a:r>
            <a:endParaRPr kumimoji="0" lang="en-US" altLang="ja-JP" sz="4800" dirty="0">
              <a:latin typeface="Gill Sans"/>
              <a:ea typeface="ＭＳ Ｐゴシック" charset="0"/>
              <a:cs typeface="Gill Sans"/>
            </a:endParaRPr>
          </a:p>
        </p:txBody>
      </p:sp>
      <p:sp>
        <p:nvSpPr>
          <p:cNvPr id="228354" name="Content Placeholder 2"/>
          <p:cNvSpPr>
            <a:spLocks noGrp="1"/>
          </p:cNvSpPr>
          <p:nvPr>
            <p:ph idx="1"/>
          </p:nvPr>
        </p:nvSpPr>
        <p:spPr>
          <a:xfrm>
            <a:off x="0" y="1417638"/>
            <a:ext cx="9144000" cy="4525962"/>
          </a:xfrm>
        </p:spPr>
        <p:txBody>
          <a:bodyPr>
            <a:normAutofit/>
          </a:bodyPr>
          <a:lstStyle/>
          <a:p>
            <a:pPr algn="ctr">
              <a:buFont typeface="Arial" charset="0"/>
              <a:buNone/>
            </a:pPr>
            <a:r>
              <a:rPr kumimoji="0" lang="en-US" altLang="ja-JP" sz="7200" b="1" dirty="0">
                <a:latin typeface="Gill Sans"/>
                <a:ea typeface="ＭＳ Ｐゴシック" charset="0"/>
                <a:cs typeface="Gill Sans"/>
              </a:rPr>
              <a:t>The </a:t>
            </a:r>
            <a:r>
              <a:rPr kumimoji="0" lang="en-US" altLang="ja-JP" sz="7200" b="1" dirty="0" err="1">
                <a:latin typeface="Gill Sans"/>
                <a:ea typeface="ＭＳ Ｐゴシック" charset="0"/>
                <a:cs typeface="Gill Sans"/>
              </a:rPr>
              <a:t>glorfs</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drebbled</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quarfly</a:t>
            </a:r>
            <a:r>
              <a:rPr kumimoji="0" lang="en-US" altLang="ja-JP" sz="7200" b="1" dirty="0">
                <a:latin typeface="Gill Sans"/>
                <a:ea typeface="ＭＳ Ｐゴシック" charset="0"/>
                <a:cs typeface="Gill Sans"/>
              </a:rPr>
              <a:t>.</a:t>
            </a:r>
          </a:p>
        </p:txBody>
      </p:sp>
      <p:sp>
        <p:nvSpPr>
          <p:cNvPr id="228355" name="TextBox 4"/>
          <p:cNvSpPr txBox="1">
            <a:spLocks noChangeArrowheads="1"/>
          </p:cNvSpPr>
          <p:nvPr/>
        </p:nvSpPr>
        <p:spPr bwMode="auto">
          <a:xfrm>
            <a:off x="0" y="419100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dirty="0">
                <a:solidFill>
                  <a:srgbClr val="800000"/>
                </a:solidFill>
                <a:latin typeface="Gill Sans"/>
                <a:cs typeface="Gill Sans"/>
              </a:rPr>
              <a:t>Q2.  (meaning-based)</a:t>
            </a:r>
          </a:p>
          <a:p>
            <a:pPr eaLnBrk="1" hangingPunct="1"/>
            <a:r>
              <a:rPr lang="en-US" altLang="ja-JP" sz="4800" b="1" dirty="0">
                <a:solidFill>
                  <a:srgbClr val="800000"/>
                </a:solidFill>
                <a:latin typeface="Gill Sans"/>
                <a:cs typeface="Gill Sans"/>
              </a:rPr>
              <a:t>	What did the </a:t>
            </a:r>
            <a:r>
              <a:rPr lang="en-US" altLang="ja-JP" sz="4800" b="1" dirty="0" err="1">
                <a:solidFill>
                  <a:srgbClr val="800000"/>
                </a:solidFill>
                <a:latin typeface="Gill Sans"/>
                <a:cs typeface="Gill Sans"/>
              </a:rPr>
              <a:t>glorfs</a:t>
            </a:r>
            <a:r>
              <a:rPr lang="en-US" altLang="ja-JP" sz="4800" b="1" dirty="0">
                <a:solidFill>
                  <a:srgbClr val="800000"/>
                </a:solidFill>
                <a:latin typeface="Gill Sans"/>
                <a:cs typeface="Gill Sans"/>
              </a:rPr>
              <a:t> do?</a:t>
            </a:r>
          </a:p>
          <a:p>
            <a:pPr eaLnBrk="1" hangingPunct="1"/>
            <a:r>
              <a:rPr lang="en-US" altLang="ja-JP" sz="4800" dirty="0">
                <a:solidFill>
                  <a:srgbClr val="800000"/>
                </a:solidFill>
                <a:latin typeface="Calibri" charset="0"/>
              </a:rPr>
              <a:t> </a:t>
            </a:r>
            <a:endParaRPr lang="en-US" altLang="ja-JP" dirty="0">
              <a:latin typeface="Calibri" charset="0"/>
            </a:endParaRPr>
          </a:p>
          <a:p>
            <a:pPr eaLnBrk="1" hangingPunct="1"/>
            <a:endParaRPr lang="ja-JP" altLang="en-US" dirty="0">
              <a:latin typeface="Calibri" charset="0"/>
            </a:endParaRPr>
          </a:p>
        </p:txBody>
      </p:sp>
      <p:sp>
        <p:nvSpPr>
          <p:cNvPr id="6" name="TextBox 5"/>
          <p:cNvSpPr txBox="1">
            <a:spLocks noChangeArrowheads="1"/>
          </p:cNvSpPr>
          <p:nvPr/>
        </p:nvSpPr>
        <p:spPr bwMode="auto">
          <a:xfrm>
            <a:off x="2141910" y="5791200"/>
            <a:ext cx="70352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dirty="0">
                <a:latin typeface="Gill Sans"/>
                <a:cs typeface="Gill Sans"/>
              </a:rPr>
              <a:t>A</a:t>
            </a:r>
            <a:r>
              <a:rPr lang="en-US" altLang="ja-JP" sz="6000" b="1" dirty="0">
                <a:latin typeface="Gill Sans"/>
                <a:cs typeface="Gill Sans"/>
              </a:rPr>
              <a:t>: They </a:t>
            </a:r>
            <a:r>
              <a:rPr lang="en-US" altLang="ja-JP" sz="6000" b="1" dirty="0" err="1">
                <a:latin typeface="Gill Sans"/>
                <a:cs typeface="Gill Sans"/>
              </a:rPr>
              <a:t>drebbled</a:t>
            </a:r>
            <a:r>
              <a:rPr lang="en-US" altLang="ja-JP" sz="6000" b="1" dirty="0">
                <a:latin typeface="Gill Sans"/>
                <a:cs typeface="Gill Sans"/>
              </a:rPr>
              <a:t>.</a:t>
            </a:r>
          </a:p>
        </p:txBody>
      </p:sp>
    </p:spTree>
    <p:extLst>
      <p:ext uri="{BB962C8B-B14F-4D97-AF65-F5344CB8AC3E}">
        <p14:creationId xmlns:p14="http://schemas.microsoft.com/office/powerpoint/2010/main" val="2132630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0" y="274638"/>
            <a:ext cx="9144000" cy="1143000"/>
          </a:xfrm>
        </p:spPr>
        <p:txBody>
          <a:bodyPr>
            <a:normAutofit fontScale="90000"/>
          </a:bodyPr>
          <a:lstStyle/>
          <a:p>
            <a:r>
              <a:rPr kumimoji="0" lang="en-US" altLang="ja-JP" sz="4800" b="1" dirty="0">
                <a:solidFill>
                  <a:srgbClr val="800000"/>
                </a:solidFill>
                <a:latin typeface="Gill Sans"/>
                <a:ea typeface="Osaka" charset="0"/>
                <a:cs typeface="Gill Sans"/>
              </a:rPr>
              <a:t>Reading Comprehension Check:</a:t>
            </a:r>
            <a:endParaRPr kumimoji="0" lang="en-US" altLang="ja-JP" sz="4800" dirty="0">
              <a:latin typeface="Gill Sans"/>
              <a:ea typeface="ＭＳ Ｐゴシック" charset="0"/>
              <a:cs typeface="Gill Sans"/>
            </a:endParaRPr>
          </a:p>
        </p:txBody>
      </p:sp>
      <p:sp>
        <p:nvSpPr>
          <p:cNvPr id="229378" name="Content Placeholder 2"/>
          <p:cNvSpPr>
            <a:spLocks noGrp="1"/>
          </p:cNvSpPr>
          <p:nvPr>
            <p:ph idx="1"/>
          </p:nvPr>
        </p:nvSpPr>
        <p:spPr>
          <a:xfrm>
            <a:off x="0" y="1417638"/>
            <a:ext cx="9144000" cy="4525962"/>
          </a:xfrm>
        </p:spPr>
        <p:txBody>
          <a:bodyPr>
            <a:normAutofit/>
          </a:bodyPr>
          <a:lstStyle/>
          <a:p>
            <a:pPr algn="ctr">
              <a:buFont typeface="Arial" charset="0"/>
              <a:buNone/>
            </a:pPr>
            <a:r>
              <a:rPr kumimoji="0" lang="en-US" altLang="ja-JP" sz="7200" b="1" dirty="0">
                <a:latin typeface="Gill Sans"/>
                <a:ea typeface="ＭＳ Ｐゴシック" charset="0"/>
                <a:cs typeface="Gill Sans"/>
              </a:rPr>
              <a:t>The </a:t>
            </a:r>
            <a:r>
              <a:rPr kumimoji="0" lang="en-US" altLang="ja-JP" sz="7200" b="1" dirty="0" err="1">
                <a:latin typeface="Gill Sans"/>
                <a:ea typeface="ＭＳ Ｐゴシック" charset="0"/>
                <a:cs typeface="Gill Sans"/>
              </a:rPr>
              <a:t>glorfs</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drebbled</a:t>
            </a:r>
            <a:r>
              <a:rPr kumimoji="0" lang="en-US" altLang="ja-JP" sz="7200" b="1" dirty="0">
                <a:latin typeface="Gill Sans"/>
                <a:ea typeface="ＭＳ Ｐゴシック" charset="0"/>
                <a:cs typeface="Gill Sans"/>
              </a:rPr>
              <a:t> </a:t>
            </a:r>
            <a:r>
              <a:rPr kumimoji="0" lang="en-US" altLang="ja-JP" sz="7200" b="1" dirty="0" err="1">
                <a:latin typeface="Gill Sans"/>
                <a:ea typeface="ＭＳ Ｐゴシック" charset="0"/>
                <a:cs typeface="Gill Sans"/>
              </a:rPr>
              <a:t>quarfly</a:t>
            </a:r>
            <a:r>
              <a:rPr kumimoji="0" lang="en-US" altLang="ja-JP" sz="7200" b="1" dirty="0">
                <a:latin typeface="Gill Sans"/>
                <a:ea typeface="ＭＳ Ｐゴシック" charset="0"/>
                <a:cs typeface="Gill Sans"/>
              </a:rPr>
              <a:t>.</a:t>
            </a:r>
          </a:p>
        </p:txBody>
      </p:sp>
      <p:sp>
        <p:nvSpPr>
          <p:cNvPr id="229379" name="TextBox 4"/>
          <p:cNvSpPr txBox="1">
            <a:spLocks noChangeArrowheads="1"/>
          </p:cNvSpPr>
          <p:nvPr/>
        </p:nvSpPr>
        <p:spPr bwMode="auto">
          <a:xfrm>
            <a:off x="0" y="419100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dirty="0">
                <a:solidFill>
                  <a:srgbClr val="800000"/>
                </a:solidFill>
                <a:latin typeface="Gill Sans"/>
                <a:cs typeface="Gill Sans"/>
              </a:rPr>
              <a:t>Q3.  (meaning-based)</a:t>
            </a:r>
          </a:p>
          <a:p>
            <a:pPr eaLnBrk="1" hangingPunct="1"/>
            <a:r>
              <a:rPr lang="en-US" altLang="ja-JP" sz="4800" b="1" dirty="0">
                <a:solidFill>
                  <a:srgbClr val="800000"/>
                </a:solidFill>
                <a:latin typeface="Gill Sans"/>
                <a:cs typeface="Gill Sans"/>
              </a:rPr>
              <a:t>	How did they do it?</a:t>
            </a:r>
          </a:p>
          <a:p>
            <a:pPr eaLnBrk="1" hangingPunct="1"/>
            <a:r>
              <a:rPr lang="en-US" altLang="ja-JP" sz="4800" dirty="0">
                <a:solidFill>
                  <a:srgbClr val="800000"/>
                </a:solidFill>
                <a:latin typeface="Calibri" charset="0"/>
              </a:rPr>
              <a:t> </a:t>
            </a:r>
            <a:endParaRPr lang="en-US" altLang="ja-JP" dirty="0">
              <a:latin typeface="Calibri" charset="0"/>
            </a:endParaRPr>
          </a:p>
          <a:p>
            <a:pPr eaLnBrk="1" hangingPunct="1"/>
            <a:endParaRPr lang="ja-JP" altLang="en-US" dirty="0">
              <a:latin typeface="Calibri" charset="0"/>
            </a:endParaRPr>
          </a:p>
        </p:txBody>
      </p:sp>
      <p:sp>
        <p:nvSpPr>
          <p:cNvPr id="6" name="TextBox 5"/>
          <p:cNvSpPr txBox="1">
            <a:spLocks noChangeArrowheads="1"/>
          </p:cNvSpPr>
          <p:nvPr/>
        </p:nvSpPr>
        <p:spPr bwMode="auto">
          <a:xfrm>
            <a:off x="3788450" y="5791200"/>
            <a:ext cx="42377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dirty="0">
                <a:latin typeface="Gill Sans"/>
                <a:cs typeface="Gill Sans"/>
              </a:rPr>
              <a:t>A</a:t>
            </a:r>
            <a:r>
              <a:rPr lang="en-US" altLang="ja-JP" sz="6000" b="1" dirty="0">
                <a:latin typeface="Gill Sans"/>
                <a:cs typeface="Gill Sans"/>
              </a:rPr>
              <a:t>: </a:t>
            </a:r>
            <a:r>
              <a:rPr lang="en-US" altLang="ja-JP" sz="6000" b="1" dirty="0" err="1">
                <a:latin typeface="Gill Sans"/>
                <a:cs typeface="Gill Sans"/>
              </a:rPr>
              <a:t>Quarfly</a:t>
            </a:r>
            <a:r>
              <a:rPr lang="en-US" altLang="ja-JP" sz="6000" b="1" dirty="0">
                <a:latin typeface="Gill Sans"/>
                <a:cs typeface="Gill Sans"/>
              </a:rPr>
              <a:t>.</a:t>
            </a:r>
          </a:p>
        </p:txBody>
      </p:sp>
    </p:spTree>
    <p:extLst>
      <p:ext uri="{BB962C8B-B14F-4D97-AF65-F5344CB8AC3E}">
        <p14:creationId xmlns:p14="http://schemas.microsoft.com/office/powerpoint/2010/main" val="2647303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a:xfrm>
            <a:off x="1402904" y="319262"/>
            <a:ext cx="8229600" cy="1143000"/>
          </a:xfrm>
        </p:spPr>
        <p:txBody>
          <a:bodyPr/>
          <a:lstStyle/>
          <a:p>
            <a:r>
              <a:rPr kumimoji="0" lang="en-US" altLang="ja-JP" sz="6000" b="1" dirty="0">
                <a:solidFill>
                  <a:srgbClr val="FF0000"/>
                </a:solidFill>
                <a:latin typeface="Gill Sans"/>
                <a:ea typeface="ＭＳ Ｐゴシック" charset="0"/>
                <a:cs typeface="Gill Sans"/>
              </a:rPr>
              <a:t>Congratulations</a:t>
            </a:r>
          </a:p>
        </p:txBody>
      </p:sp>
      <p:pic>
        <p:nvPicPr>
          <p:cNvPr id="23142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504" y="44624"/>
            <a:ext cx="22860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2286000" y="19605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altLang="ja-JP" sz="4800" dirty="0">
                <a:latin typeface="Gill Sans" charset="0"/>
                <a:cs typeface="Gill Sans" charset="0"/>
              </a:rPr>
              <a:t>You correctly answered</a:t>
            </a:r>
          </a:p>
          <a:p>
            <a:pPr>
              <a:spcBef>
                <a:spcPct val="20000"/>
              </a:spcBef>
            </a:pPr>
            <a:r>
              <a:rPr lang="en-US" altLang="ja-JP" sz="4800" dirty="0">
                <a:latin typeface="Gill Sans" charset="0"/>
                <a:cs typeface="Gill Sans" charset="0"/>
              </a:rPr>
              <a:t>questions about a sentence</a:t>
            </a:r>
          </a:p>
        </p:txBody>
      </p:sp>
      <p:sp>
        <p:nvSpPr>
          <p:cNvPr id="6" name="Content Placeholder 5"/>
          <p:cNvSpPr>
            <a:spLocks noGrp="1"/>
          </p:cNvSpPr>
          <p:nvPr>
            <p:ph idx="1"/>
          </p:nvPr>
        </p:nvSpPr>
        <p:spPr>
          <a:xfrm>
            <a:off x="2743200" y="3895725"/>
            <a:ext cx="8229600" cy="2590800"/>
          </a:xfrm>
        </p:spPr>
        <p:txBody>
          <a:bodyPr/>
          <a:lstStyle/>
          <a:p>
            <a:pPr>
              <a:buFont typeface="Arial" charset="0"/>
              <a:buNone/>
            </a:pPr>
            <a:r>
              <a:rPr kumimoji="0" lang="en-US" altLang="ja-JP" sz="4800" dirty="0">
                <a:latin typeface="Gill Sans" charset="0"/>
                <a:ea typeface="ＭＳ Ｐゴシック" charset="0"/>
                <a:cs typeface="Gill Sans" charset="0"/>
              </a:rPr>
              <a:t>that has </a:t>
            </a:r>
            <a:r>
              <a:rPr kumimoji="0" lang="en-US" altLang="ja-JP" sz="4800" b="1" dirty="0">
                <a:latin typeface="Gill Sans" charset="0"/>
                <a:ea typeface="ＭＳ Ｐゴシック" charset="0"/>
                <a:cs typeface="Gill Sans" charset="0"/>
              </a:rPr>
              <a:t>NO</a:t>
            </a:r>
            <a:r>
              <a:rPr kumimoji="0" lang="en-US" altLang="ja-JP" sz="4800" dirty="0">
                <a:latin typeface="Gill Sans" charset="0"/>
                <a:ea typeface="ＭＳ Ｐゴシック" charset="0"/>
                <a:cs typeface="Gill Sans" charset="0"/>
              </a:rPr>
              <a:t> meaning.</a:t>
            </a:r>
            <a:endParaRPr kumimoji="0" lang="en-US" altLang="ja-JP" sz="48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9007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a:solidFill>
                  <a:srgbClr val="000000"/>
                </a:solidFill>
                <a:latin typeface="Calibri" charset="0"/>
              </a:rPr>
              <a:t>Mental Rehearsal</a:t>
            </a:r>
            <a:endParaRPr lang="en-US" altLang="ja-JP" sz="3600" b="1">
              <a:latin typeface="Calibri" charset="0"/>
            </a:endParaRPr>
          </a:p>
        </p:txBody>
      </p:sp>
      <p:pic>
        <p:nvPicPr>
          <p:cNvPr id="1873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674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4"/>
          <p:cNvSpPr>
            <a:spLocks noChangeArrowheads="1"/>
          </p:cNvSpPr>
          <p:nvPr/>
        </p:nvSpPr>
        <p:spPr bwMode="auto">
          <a:xfrm>
            <a:off x="-20638" y="4022725"/>
            <a:ext cx="89455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endParaRPr lang="en-US" altLang="ja-JP" sz="6000" b="1">
              <a:latin typeface="Calibri" charset="0"/>
            </a:endParaRPr>
          </a:p>
          <a:p>
            <a:pPr algn="r"/>
            <a:r>
              <a:rPr lang="en-US" altLang="ja-JP" sz="6000" b="1">
                <a:latin typeface="Calibri" charset="0"/>
              </a:rPr>
              <a:t>Practice:</a:t>
            </a:r>
          </a:p>
          <a:p>
            <a:pPr algn="r"/>
            <a:r>
              <a:rPr lang="en-US" altLang="ja-JP" sz="6000" b="1">
                <a:latin typeface="Calibri" charset="0"/>
              </a:rPr>
              <a:t>speak silently or softly</a:t>
            </a:r>
            <a:endParaRPr lang="en-US" altLang="ja-JP" sz="6000">
              <a:latin typeface="Calibri" charset="0"/>
            </a:endParaRPr>
          </a:p>
        </p:txBody>
      </p:sp>
      <p:sp>
        <p:nvSpPr>
          <p:cNvPr id="187396" name="Rectangle 4"/>
          <p:cNvSpPr>
            <a:spLocks noChangeArrowheads="1"/>
          </p:cNvSpPr>
          <p:nvPr/>
        </p:nvSpPr>
        <p:spPr bwMode="auto">
          <a:xfrm>
            <a:off x="-20638" y="0"/>
            <a:ext cx="9829801" cy="7467600"/>
          </a:xfrm>
          <a:prstGeom prst="rect">
            <a:avLst/>
          </a:prstGeom>
          <a:solidFill>
            <a:srgbClr val="000090"/>
          </a:solidFill>
          <a:ln w="9525">
            <a:solidFill>
              <a:srgbClr val="000090"/>
            </a:solidFill>
            <a:round/>
            <a:headEnd/>
            <a:tailEnd/>
          </a:ln>
        </p:spPr>
        <p:txBody>
          <a:bodyPr wrap="none"/>
          <a:lstStyle/>
          <a:p>
            <a:r>
              <a:rPr lang="en-US" altLang="ja-JP" sz="4800" b="1" dirty="0">
                <a:solidFill>
                  <a:srgbClr val="FFFF00"/>
                </a:solidFill>
                <a:latin typeface="Gill Sans"/>
                <a:cs typeface="Gill Sans"/>
              </a:rPr>
              <a:t>Barrett</a:t>
            </a:r>
            <a:r>
              <a:rPr lang="ja-JP" altLang="en-US" sz="4800" b="1" dirty="0">
                <a:solidFill>
                  <a:srgbClr val="FFFF00"/>
                </a:solidFill>
                <a:latin typeface="Gill Sans"/>
                <a:cs typeface="Gill Sans"/>
              </a:rPr>
              <a:t>’</a:t>
            </a:r>
            <a:r>
              <a:rPr lang="en-US" altLang="ja-JP" sz="4800" b="1" dirty="0">
                <a:solidFill>
                  <a:srgbClr val="FFFF00"/>
                </a:solidFill>
                <a:latin typeface="Gill Sans"/>
                <a:cs typeface="Gill Sans"/>
              </a:rPr>
              <a:t>s Taxonomy</a:t>
            </a:r>
            <a:endParaRPr lang="en-US" altLang="ja-JP" sz="6000" b="1" dirty="0">
              <a:solidFill>
                <a:srgbClr val="FFFF00"/>
              </a:solidFill>
              <a:latin typeface="Gill Sans"/>
              <a:cs typeface="Gill Sans"/>
            </a:endParaRPr>
          </a:p>
          <a:p>
            <a:r>
              <a:rPr lang="en-US" altLang="ja-JP" sz="5400" b="1" dirty="0">
                <a:solidFill>
                  <a:srgbClr val="FFFF00"/>
                </a:solidFill>
                <a:latin typeface="Gill Sans"/>
                <a:cs typeface="Gill Sans"/>
              </a:rPr>
              <a:t>Levels of comprehension</a:t>
            </a:r>
          </a:p>
        </p:txBody>
      </p:sp>
      <p:sp>
        <p:nvSpPr>
          <p:cNvPr id="187397" name="Rectangle 6"/>
          <p:cNvSpPr>
            <a:spLocks noChangeArrowheads="1"/>
          </p:cNvSpPr>
          <p:nvPr/>
        </p:nvSpPr>
        <p:spPr bwMode="auto">
          <a:xfrm>
            <a:off x="2400652" y="5638800"/>
            <a:ext cx="561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6000" b="1" dirty="0">
                <a:solidFill>
                  <a:schemeClr val="bg1"/>
                </a:solidFill>
                <a:latin typeface="Gill Sans"/>
                <a:cs typeface="Gill Sans"/>
              </a:rPr>
              <a:t>1 Literal </a:t>
            </a:r>
            <a:r>
              <a:rPr lang="en-US" altLang="ja-JP" sz="3600" b="1" dirty="0">
                <a:solidFill>
                  <a:srgbClr val="FFFF00"/>
                </a:solidFill>
                <a:latin typeface="Gill Sans"/>
                <a:cs typeface="Gill Sans"/>
              </a:rPr>
              <a:t>(lowest)</a:t>
            </a:r>
            <a:endParaRPr lang="en-US" altLang="ja-JP" sz="6000" dirty="0">
              <a:solidFill>
                <a:schemeClr val="accent1"/>
              </a:solidFill>
              <a:latin typeface="Gill Sans"/>
              <a:cs typeface="Gill Sans"/>
            </a:endParaRPr>
          </a:p>
        </p:txBody>
      </p:sp>
      <p:pic>
        <p:nvPicPr>
          <p:cNvPr id="18739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39052" y="1947863"/>
            <a:ext cx="3759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Box 8"/>
          <p:cNvSpPr txBox="1">
            <a:spLocks noChangeArrowheads="1"/>
          </p:cNvSpPr>
          <p:nvPr/>
        </p:nvSpPr>
        <p:spPr bwMode="auto">
          <a:xfrm>
            <a:off x="2494740" y="4800600"/>
            <a:ext cx="680531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2 Reorganization</a:t>
            </a:r>
            <a:r>
              <a:rPr lang="en-US" altLang="ja-JP" sz="6600" b="1" dirty="0">
                <a:solidFill>
                  <a:schemeClr val="bg1"/>
                </a:solidFill>
                <a:latin typeface="Calibri" charset="0"/>
              </a:rPr>
              <a:t>  </a:t>
            </a:r>
          </a:p>
          <a:p>
            <a:pPr eaLnBrk="1" hangingPunct="1"/>
            <a:endParaRPr lang="ja-JP" altLang="en-US" dirty="0"/>
          </a:p>
        </p:txBody>
      </p:sp>
      <p:sp>
        <p:nvSpPr>
          <p:cNvPr id="187400" name="TextBox 9"/>
          <p:cNvSpPr txBox="1">
            <a:spLocks noChangeArrowheads="1"/>
          </p:cNvSpPr>
          <p:nvPr/>
        </p:nvSpPr>
        <p:spPr bwMode="auto">
          <a:xfrm>
            <a:off x="2471218" y="3928657"/>
            <a:ext cx="453869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3 Inference</a:t>
            </a:r>
            <a:r>
              <a:rPr lang="en-US" altLang="ja-JP" sz="6600" b="1" dirty="0">
                <a:solidFill>
                  <a:schemeClr val="bg1"/>
                </a:solidFill>
                <a:latin typeface="Calibri" charset="0"/>
              </a:rPr>
              <a:t>  </a:t>
            </a:r>
          </a:p>
          <a:p>
            <a:pPr eaLnBrk="1" hangingPunct="1"/>
            <a:endParaRPr lang="ja-JP" altLang="en-US" sz="2000" dirty="0">
              <a:latin typeface="Calibri" charset="0"/>
            </a:endParaRPr>
          </a:p>
        </p:txBody>
      </p:sp>
      <p:sp>
        <p:nvSpPr>
          <p:cNvPr id="187401" name="TextBox 10"/>
          <p:cNvSpPr txBox="1">
            <a:spLocks noChangeArrowheads="1"/>
          </p:cNvSpPr>
          <p:nvPr/>
        </p:nvSpPr>
        <p:spPr bwMode="auto">
          <a:xfrm>
            <a:off x="2494740" y="3142068"/>
            <a:ext cx="49989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4 Evaluation  </a:t>
            </a:r>
          </a:p>
          <a:p>
            <a:pPr eaLnBrk="1" hangingPunct="1"/>
            <a:endParaRPr lang="ja-JP" altLang="en-US" dirty="0">
              <a:latin typeface="Calibri" charset="0"/>
            </a:endParaRPr>
          </a:p>
        </p:txBody>
      </p:sp>
      <p:sp>
        <p:nvSpPr>
          <p:cNvPr id="187402" name="TextBox 11"/>
          <p:cNvSpPr txBox="1">
            <a:spLocks noChangeArrowheads="1"/>
          </p:cNvSpPr>
          <p:nvPr/>
        </p:nvSpPr>
        <p:spPr bwMode="auto">
          <a:xfrm>
            <a:off x="2494740" y="2292350"/>
            <a:ext cx="59547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000" b="1" dirty="0">
                <a:solidFill>
                  <a:schemeClr val="bg1"/>
                </a:solidFill>
                <a:latin typeface="Gill Sans"/>
                <a:cs typeface="Gill Sans"/>
              </a:rPr>
              <a:t>5 Appreciation  </a:t>
            </a:r>
          </a:p>
          <a:p>
            <a:pPr eaLnBrk="1" hangingPunct="1"/>
            <a:endParaRPr lang="ja-JP" altLang="en-US" dirty="0"/>
          </a:p>
        </p:txBody>
      </p:sp>
    </p:spTree>
    <p:extLst>
      <p:ext uri="{BB962C8B-B14F-4D97-AF65-F5344CB8AC3E}">
        <p14:creationId xmlns:p14="http://schemas.microsoft.com/office/powerpoint/2010/main" val="191279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4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4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7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p:bldP spid="187399" grpId="0"/>
      <p:bldP spid="187400" grpId="0"/>
      <p:bldP spid="187401" grpId="0"/>
      <p:bldP spid="18740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gn="l"/>
            <a:r>
              <a:rPr kumimoji="0" lang="en-US" altLang="ja-JP" sz="5400" b="1" dirty="0">
                <a:latin typeface="Gill Sans"/>
                <a:ea typeface="ＭＳ Ｐゴシック" charset="0"/>
                <a:cs typeface="Gill Sans"/>
              </a:rPr>
              <a:t>What about assessment?</a:t>
            </a:r>
          </a:p>
        </p:txBody>
      </p:sp>
      <p:sp>
        <p:nvSpPr>
          <p:cNvPr id="3" name="Content Placeholder 2"/>
          <p:cNvSpPr>
            <a:spLocks noGrp="1"/>
          </p:cNvSpPr>
          <p:nvPr>
            <p:ph idx="1"/>
          </p:nvPr>
        </p:nvSpPr>
        <p:spPr>
          <a:xfrm>
            <a:off x="289610" y="1871105"/>
            <a:ext cx="8686800" cy="4525963"/>
          </a:xfrm>
        </p:spPr>
        <p:txBody>
          <a:bodyPr>
            <a:normAutofit/>
          </a:bodyPr>
          <a:lstStyle/>
          <a:p>
            <a:pPr algn="r">
              <a:buFont typeface="Arial" charset="0"/>
              <a:buNone/>
            </a:pPr>
            <a:r>
              <a:rPr kumimoji="0" lang="en-US" altLang="ja-JP" sz="6600" dirty="0">
                <a:solidFill>
                  <a:srgbClr val="800000"/>
                </a:solidFill>
                <a:latin typeface="Gill Sans"/>
                <a:ea typeface="ＭＳ Ｐゴシック" charset="0"/>
                <a:cs typeface="Gill Sans"/>
              </a:rPr>
              <a:t>ER is for reading </a:t>
            </a:r>
            <a:r>
              <a:rPr kumimoji="0" lang="en-US" altLang="ja-JP" sz="6600" i="1" dirty="0">
                <a:solidFill>
                  <a:srgbClr val="800000"/>
                </a:solidFill>
                <a:latin typeface="Gill Sans"/>
                <a:ea typeface="ＭＳ Ｐゴシック" charset="0"/>
                <a:cs typeface="Gill Sans"/>
              </a:rPr>
              <a:t>practice.</a:t>
            </a:r>
            <a:endParaRPr kumimoji="0" lang="en-US" altLang="ja-JP" sz="6600" dirty="0">
              <a:solidFill>
                <a:srgbClr val="800000"/>
              </a:solidFill>
              <a:latin typeface="Gill Sans"/>
              <a:ea typeface="ＭＳ Ｐゴシック" charset="0"/>
              <a:cs typeface="Gill Sans"/>
            </a:endParaRPr>
          </a:p>
          <a:p>
            <a:pPr algn="r">
              <a:buFont typeface="Arial" charset="0"/>
              <a:buNone/>
            </a:pPr>
            <a:r>
              <a:rPr kumimoji="0" lang="en-US" altLang="ja-JP" sz="6600" dirty="0">
                <a:solidFill>
                  <a:srgbClr val="800000"/>
                </a:solidFill>
                <a:latin typeface="Gill Sans"/>
                <a:ea typeface="ＭＳ Ｐゴシック" charset="0"/>
                <a:cs typeface="Gill Sans"/>
              </a:rPr>
              <a:t>It </a:t>
            </a:r>
            <a:r>
              <a:rPr kumimoji="0" lang="en-US" altLang="ja-JP" sz="6600" dirty="0" err="1">
                <a:solidFill>
                  <a:srgbClr val="800000"/>
                </a:solidFill>
                <a:latin typeface="Gill Sans"/>
                <a:ea typeface="ＭＳ Ｐゴシック" charset="0"/>
                <a:cs typeface="Gill Sans"/>
              </a:rPr>
              <a:t>isn</a:t>
            </a:r>
            <a:r>
              <a:rPr kumimoji="0" lang="ja-JP" altLang="en-US" sz="6600" dirty="0">
                <a:solidFill>
                  <a:srgbClr val="800000"/>
                </a:solidFill>
                <a:latin typeface="Gill Sans"/>
                <a:ea typeface="ＭＳ Ｐゴシック" charset="0"/>
                <a:cs typeface="Gill Sans"/>
              </a:rPr>
              <a:t>’</a:t>
            </a:r>
            <a:r>
              <a:rPr kumimoji="0" lang="en-US" altLang="ja-JP" sz="6600" dirty="0">
                <a:solidFill>
                  <a:srgbClr val="800000"/>
                </a:solidFill>
                <a:latin typeface="Gill Sans"/>
                <a:ea typeface="ＭＳ Ｐゴシック" charset="0"/>
                <a:cs typeface="Gill Sans"/>
              </a:rPr>
              <a:t>t </a:t>
            </a:r>
            <a:r>
              <a:rPr kumimoji="0" lang="en-US" altLang="ja-JP" sz="6600" i="1" dirty="0">
                <a:solidFill>
                  <a:srgbClr val="800000"/>
                </a:solidFill>
                <a:latin typeface="Gill Sans"/>
                <a:ea typeface="ＭＳ Ｐゴシック" charset="0"/>
                <a:cs typeface="Gill Sans"/>
              </a:rPr>
              <a:t>always</a:t>
            </a:r>
            <a:r>
              <a:rPr kumimoji="0" lang="en-US" altLang="ja-JP" sz="6600" dirty="0">
                <a:solidFill>
                  <a:srgbClr val="800000"/>
                </a:solidFill>
                <a:latin typeface="Gill Sans"/>
                <a:ea typeface="ＭＳ Ｐゴシック" charset="0"/>
                <a:cs typeface="Gill Sans"/>
              </a:rPr>
              <a:t> necessary to assess them.</a:t>
            </a:r>
            <a:r>
              <a:rPr kumimoji="0" lang="en-US" altLang="ja-JP" sz="4000" dirty="0">
                <a:solidFill>
                  <a:srgbClr val="800000"/>
                </a:solidFill>
                <a:latin typeface="Gill Sans"/>
                <a:ea typeface="ＭＳ Ｐゴシック" charset="0"/>
                <a:cs typeface="Gill Sans"/>
              </a:rPr>
              <a:t>  </a:t>
            </a:r>
          </a:p>
          <a:p>
            <a:pPr algn="r">
              <a:buFont typeface="Arial" charset="0"/>
              <a:buNone/>
            </a:pPr>
            <a:r>
              <a:rPr kumimoji="0" lang="en-US" altLang="ja-JP" sz="4000" dirty="0">
                <a:solidFill>
                  <a:srgbClr val="800000"/>
                </a:solidFill>
                <a:latin typeface="Gill Sans"/>
                <a:ea typeface="ＭＳ Ｐゴシック" charset="0"/>
                <a:cs typeface="Gill Sans"/>
              </a:rPr>
              <a:t>- Rob </a:t>
            </a:r>
            <a:r>
              <a:rPr kumimoji="0" lang="en-US" altLang="ja-JP" sz="4000" dirty="0" err="1">
                <a:solidFill>
                  <a:srgbClr val="800000"/>
                </a:solidFill>
                <a:latin typeface="Gill Sans"/>
                <a:ea typeface="ＭＳ Ｐゴシック" charset="0"/>
                <a:cs typeface="Gill Sans"/>
              </a:rPr>
              <a:t>Waring</a:t>
            </a:r>
            <a:endParaRPr kumimoji="0" lang="en-US" altLang="ja-JP" sz="6600" dirty="0">
              <a:solidFill>
                <a:srgbClr val="800000"/>
              </a:solidFill>
              <a:latin typeface="Gill Sans"/>
              <a:ea typeface="ＭＳ Ｐゴシック" charset="0"/>
              <a:cs typeface="Gill Sans"/>
            </a:endParaRPr>
          </a:p>
        </p:txBody>
      </p:sp>
    </p:spTree>
    <p:extLst>
      <p:ext uri="{BB962C8B-B14F-4D97-AF65-F5344CB8AC3E}">
        <p14:creationId xmlns:p14="http://schemas.microsoft.com/office/powerpoint/2010/main" val="66859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a:xfrm>
            <a:off x="0" y="274638"/>
            <a:ext cx="8686800" cy="1143000"/>
          </a:xfrm>
        </p:spPr>
        <p:txBody>
          <a:bodyPr>
            <a:normAutofit/>
          </a:bodyPr>
          <a:lstStyle/>
          <a:p>
            <a:pPr algn="r" eaLnBrk="1" hangingPunct="1"/>
            <a:r>
              <a:rPr kumimoji="0" lang="en-US" altLang="ja-JP" sz="6600" b="1" dirty="0">
                <a:solidFill>
                  <a:srgbClr val="800000"/>
                </a:solidFill>
                <a:latin typeface="Gill Sans"/>
                <a:ea typeface="ＭＳ Ｐゴシック" charset="0"/>
                <a:cs typeface="Gill Sans"/>
              </a:rPr>
              <a:t>Reading notebooks</a:t>
            </a:r>
          </a:p>
        </p:txBody>
      </p:sp>
      <p:sp>
        <p:nvSpPr>
          <p:cNvPr id="234498" name="Rectangle 3"/>
          <p:cNvSpPr>
            <a:spLocks noGrp="1" noChangeArrowheads="1"/>
          </p:cNvSpPr>
          <p:nvPr>
            <p:ph type="body" idx="1"/>
          </p:nvPr>
        </p:nvSpPr>
        <p:spPr/>
        <p:txBody>
          <a:bodyPr/>
          <a:lstStyle/>
          <a:p>
            <a:pPr eaLnBrk="1" hangingPunct="1"/>
            <a:endParaRPr kumimoji="0" lang="ja-JP" altLang="en-US">
              <a:latin typeface="Calibri" charset="0"/>
              <a:ea typeface="ＭＳ Ｐゴシック" charset="0"/>
              <a:cs typeface="ＭＳ Ｐゴシック" charset="0"/>
            </a:endParaRPr>
          </a:p>
        </p:txBody>
      </p:sp>
      <p:sp>
        <p:nvSpPr>
          <p:cNvPr id="234499" name="Picture 4"/>
          <p:cNvSpPr>
            <a:spLocks noChangeAspect="1"/>
          </p:cNvSpPr>
          <p:nvPr/>
        </p:nvSpPr>
        <p:spPr bwMode="auto">
          <a:xfrm>
            <a:off x="1905000" y="1417638"/>
            <a:ext cx="5749925"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234500" name="図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52563"/>
            <a:ext cx="9144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5003800" y="1989138"/>
            <a:ext cx="3097213" cy="2370137"/>
          </a:xfrm>
          <a:prstGeom prst="rect">
            <a:avLst/>
          </a:prstGeom>
          <a:noFill/>
        </p:spPr>
        <p:txBody>
          <a:bodyPr>
            <a:spAutoFit/>
          </a:bodyPr>
          <a:lstStyle/>
          <a:p>
            <a:pPr>
              <a:defRPr/>
            </a:pPr>
            <a:r>
              <a:rPr kumimoji="1" lang="en-US" altLang="ja-JP" sz="3200" b="1" dirty="0">
                <a:latin typeface="Chalkduster"/>
                <a:cs typeface="Chalkduster"/>
              </a:rPr>
              <a:t>My Reading</a:t>
            </a:r>
          </a:p>
          <a:p>
            <a:pPr>
              <a:defRPr/>
            </a:pPr>
            <a:endParaRPr kumimoji="1" lang="en-US" altLang="ja-JP" sz="3200" b="1" dirty="0">
              <a:latin typeface="Chalkduster"/>
              <a:cs typeface="Chalkduster"/>
            </a:endParaRPr>
          </a:p>
          <a:p>
            <a:pPr>
              <a:defRPr/>
            </a:pPr>
            <a:endParaRPr kumimoji="1" lang="en-US" altLang="ja-JP" sz="1600" b="1" dirty="0">
              <a:solidFill>
                <a:schemeClr val="bg1">
                  <a:lumMod val="50000"/>
                </a:schemeClr>
              </a:solidFill>
              <a:latin typeface="Chalkduster"/>
              <a:cs typeface="Chalkduster"/>
            </a:endParaRPr>
          </a:p>
          <a:p>
            <a:pPr>
              <a:defRPr/>
            </a:pPr>
            <a:endParaRPr kumimoji="1" lang="en-US" altLang="ja-JP" sz="3200" b="1" dirty="0">
              <a:latin typeface="Chalkduster"/>
              <a:cs typeface="Chalkduster"/>
            </a:endParaRPr>
          </a:p>
          <a:p>
            <a:pPr>
              <a:defRPr/>
            </a:pPr>
            <a:r>
              <a:rPr kumimoji="1" lang="en-US" altLang="ja-JP" sz="3200" b="1" dirty="0">
                <a:latin typeface="Chalkduster"/>
                <a:cs typeface="Chalkduster"/>
              </a:rPr>
              <a:t> </a:t>
            </a:r>
            <a:endParaRPr kumimoji="1" lang="ja-JP" altLang="en-US" sz="3200" b="1" dirty="0">
              <a:latin typeface="Chalkduster"/>
              <a:cs typeface="Chalkduster"/>
            </a:endParaRPr>
          </a:p>
        </p:txBody>
      </p:sp>
    </p:spTree>
    <p:extLst>
      <p:ext uri="{BB962C8B-B14F-4D97-AF65-F5344CB8AC3E}">
        <p14:creationId xmlns:p14="http://schemas.microsoft.com/office/powerpoint/2010/main" val="324548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ChangeArrowheads="1"/>
          </p:cNvSpPr>
          <p:nvPr/>
        </p:nvSpPr>
        <p:spPr bwMode="auto">
          <a:xfrm>
            <a:off x="762000" y="228600"/>
            <a:ext cx="594995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000" b="1" dirty="0">
                <a:ea typeface="Osaka" charset="0"/>
                <a:cs typeface="Osaka" charset="0"/>
              </a:rPr>
              <a:t>Reading for pleasure</a:t>
            </a:r>
          </a:p>
          <a:p>
            <a:pPr>
              <a:lnSpc>
                <a:spcPct val="50000"/>
              </a:lnSpc>
            </a:pPr>
            <a:r>
              <a:rPr lang="ja-JP" altLang="en-US" sz="4000" dirty="0">
                <a:ea typeface="Osaka" charset="0"/>
                <a:cs typeface="Osaka" charset="0"/>
              </a:rPr>
              <a:t/>
            </a:r>
            <a:br>
              <a:rPr lang="ja-JP" altLang="en-US" sz="4000" dirty="0">
                <a:ea typeface="Osaka" charset="0"/>
                <a:cs typeface="Osaka" charset="0"/>
              </a:rPr>
            </a:br>
            <a:r>
              <a:rPr lang="ja-JP" altLang="en-US" sz="4000" b="1" dirty="0">
                <a:ea typeface="Osaka" charset="0"/>
                <a:cs typeface="Osaka" charset="0"/>
              </a:rPr>
              <a:t>Reaction Report </a:t>
            </a:r>
            <a:r>
              <a:rPr lang="ja-JP" altLang="en-US" sz="4000" b="1" dirty="0">
                <a:solidFill>
                  <a:srgbClr val="4504FF"/>
                </a:solidFill>
                <a:ea typeface="Osaka" charset="0"/>
                <a:cs typeface="Osaka" charset="0"/>
              </a:rPr>
              <a:t>- </a:t>
            </a:r>
            <a:r>
              <a:rPr lang="en-US" altLang="ja-JP" sz="4000" b="1" dirty="0">
                <a:solidFill>
                  <a:srgbClr val="4504FF"/>
                </a:solidFill>
                <a:ea typeface="Osaka" charset="0"/>
                <a:cs typeface="Osaka" charset="0"/>
              </a:rPr>
              <a:t>Basic</a:t>
            </a:r>
            <a:endParaRPr lang="ja-JP" altLang="en-US" sz="1800" dirty="0">
              <a:ea typeface="Osaka" charset="0"/>
              <a:cs typeface="Osaka" charset="0"/>
            </a:endParaRPr>
          </a:p>
        </p:txBody>
      </p:sp>
      <p:sp>
        <p:nvSpPr>
          <p:cNvPr id="236546" name="Rectangle 3"/>
          <p:cNvSpPr>
            <a:spLocks noChangeArrowheads="1"/>
          </p:cNvSpPr>
          <p:nvPr/>
        </p:nvSpPr>
        <p:spPr bwMode="auto">
          <a:xfrm>
            <a:off x="762000" y="1981200"/>
            <a:ext cx="693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latin typeface="Times-Roman" charset="0"/>
                <a:ea typeface="Osaka" charset="0"/>
                <a:cs typeface="Osaka" charset="0"/>
              </a:rPr>
              <a:t>Include: </a:t>
            </a:r>
            <a:endParaRPr lang="en-US" altLang="ja-JP" sz="3200">
              <a:latin typeface="Times-Roman" charset="0"/>
              <a:ea typeface="Osaka" charset="0"/>
              <a:cs typeface="Osaka" charset="0"/>
            </a:endParaRPr>
          </a:p>
          <a:p>
            <a:r>
              <a:rPr lang="en-US" altLang="ja-JP" sz="3200">
                <a:latin typeface="Times-Roman" charset="0"/>
                <a:ea typeface="Osaka" charset="0"/>
                <a:cs typeface="Osaka" charset="0"/>
              </a:rPr>
              <a:t>		</a:t>
            </a:r>
            <a:r>
              <a:rPr lang="ja-JP" altLang="en-US" sz="3200">
                <a:latin typeface="Times-Roman" charset="0"/>
                <a:ea typeface="Osaka" charset="0"/>
                <a:cs typeface="Osaka" charset="0"/>
              </a:rPr>
              <a:t>• what the book was about  </a:t>
            </a:r>
          </a:p>
          <a:p>
            <a:r>
              <a:rPr lang="ja-JP" altLang="en-US" sz="3200">
                <a:latin typeface="Times-Roman" charset="0"/>
                <a:ea typeface="Osaka" charset="0"/>
                <a:cs typeface="Osaka" charset="0"/>
              </a:rPr>
              <a:t>		• what you thought of it)</a:t>
            </a:r>
          </a:p>
          <a:p>
            <a:endParaRPr lang="ja-JP" altLang="en-US" sz="1800">
              <a:latin typeface="Times-Roman" charset="0"/>
              <a:ea typeface="Osaka" charset="0"/>
              <a:cs typeface="Osaka" charset="0"/>
            </a:endParaRPr>
          </a:p>
        </p:txBody>
      </p:sp>
      <p:sp>
        <p:nvSpPr>
          <p:cNvPr id="236547" name="Rectangle 4"/>
          <p:cNvSpPr>
            <a:spLocks noChangeArrowheads="1"/>
          </p:cNvSpPr>
          <p:nvPr/>
        </p:nvSpPr>
        <p:spPr bwMode="auto">
          <a:xfrm>
            <a:off x="6705600" y="38100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800" b="1">
                <a:solidFill>
                  <a:srgbClr val="800000"/>
                </a:solidFill>
                <a:latin typeface="Times-Bold" charset="0"/>
                <a:ea typeface="Osaka" charset="0"/>
                <a:cs typeface="Osaka" charset="0"/>
              </a:rPr>
              <a:t>Write quickly.</a:t>
            </a:r>
          </a:p>
          <a:p>
            <a:r>
              <a:rPr lang="ja-JP" altLang="en-US" sz="1800" u="sng">
                <a:solidFill>
                  <a:srgbClr val="800000"/>
                </a:solidFill>
                <a:latin typeface="Times-Roman" charset="0"/>
                <a:ea typeface="Osaka" charset="0"/>
                <a:cs typeface="Osaka" charset="0"/>
              </a:rPr>
              <a:t>10 minutes or less.</a:t>
            </a:r>
          </a:p>
        </p:txBody>
      </p:sp>
      <p:sp>
        <p:nvSpPr>
          <p:cNvPr id="236548" name="Rectangle 5"/>
          <p:cNvSpPr>
            <a:spLocks noChangeArrowheads="1"/>
          </p:cNvSpPr>
          <p:nvPr/>
        </p:nvSpPr>
        <p:spPr bwMode="auto">
          <a:xfrm>
            <a:off x="762000" y="3657600"/>
            <a:ext cx="464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4000" b="1">
                <a:solidFill>
                  <a:srgbClr val="800000"/>
                </a:solidFill>
                <a:ea typeface="Osaka" charset="0"/>
                <a:cs typeface="Osaka" charset="0"/>
              </a:rPr>
              <a:t>What happened?</a:t>
            </a:r>
          </a:p>
          <a:p>
            <a:pPr>
              <a:lnSpc>
                <a:spcPct val="0"/>
              </a:lnSpc>
            </a:pPr>
            <a:endParaRPr lang="ja-JP" altLang="en-US" sz="4000" b="1">
              <a:solidFill>
                <a:srgbClr val="800000"/>
              </a:solidFill>
              <a:ea typeface="Osaka" charset="0"/>
              <a:cs typeface="Osaka" charset="0"/>
            </a:endParaRPr>
          </a:p>
          <a:p>
            <a:r>
              <a:rPr lang="ja-JP" altLang="en-US" sz="4000" b="1">
                <a:solidFill>
                  <a:srgbClr val="800000"/>
                </a:solidFill>
                <a:ea typeface="Osaka" charset="0"/>
                <a:cs typeface="Osaka" charset="0"/>
              </a:rPr>
              <a:t>------------------</a:t>
            </a:r>
          </a:p>
          <a:p>
            <a:pPr>
              <a:lnSpc>
                <a:spcPct val="10000"/>
              </a:lnSpc>
            </a:pPr>
            <a:endParaRPr lang="ja-JP" altLang="en-US" sz="4000" b="1">
              <a:solidFill>
                <a:srgbClr val="800000"/>
              </a:solidFill>
              <a:ea typeface="Osaka" charset="0"/>
              <a:cs typeface="Osaka" charset="0"/>
            </a:endParaRPr>
          </a:p>
          <a:p>
            <a:r>
              <a:rPr lang="ja-JP" altLang="en-US" sz="4000" b="1">
                <a:solidFill>
                  <a:srgbClr val="800000"/>
                </a:solidFill>
                <a:ea typeface="Osaka" charset="0"/>
                <a:cs typeface="Osaka" charset="0"/>
              </a:rPr>
              <a:t>Your opinion:</a:t>
            </a:r>
            <a:endParaRPr lang="ja-JP" altLang="en-US" sz="1800">
              <a:solidFill>
                <a:srgbClr val="800000"/>
              </a:solidFill>
              <a:ea typeface="Osaka" charset="0"/>
              <a:cs typeface="Osaka" charset="0"/>
            </a:endParaRPr>
          </a:p>
        </p:txBody>
      </p:sp>
      <p:sp>
        <p:nvSpPr>
          <p:cNvPr id="236549" name="Rectangle 6"/>
          <p:cNvSpPr>
            <a:spLocks noChangeArrowheads="1"/>
          </p:cNvSpPr>
          <p:nvPr/>
        </p:nvSpPr>
        <p:spPr bwMode="auto">
          <a:xfrm>
            <a:off x="1066800" y="5943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latin typeface="Times-Roman" charset="0"/>
                <a:ea typeface="Osaka" charset="0"/>
                <a:cs typeface="Osaka" charset="0"/>
              </a:rPr>
              <a:t> </a:t>
            </a:r>
            <a:r>
              <a:rPr lang="ja-JP" altLang="en-US" sz="2800">
                <a:latin typeface="Times-Roman" charset="0"/>
                <a:ea typeface="Osaka" charset="0"/>
                <a:cs typeface="Osaka" charset="0"/>
              </a:rPr>
              <a:t>Good </a:t>
            </a:r>
            <a:r>
              <a:rPr lang="ja-JP" altLang="en-US" sz="2800">
                <a:latin typeface="Wingdings" charset="0"/>
                <a:ea typeface="Osaka" charset="0"/>
                <a:cs typeface="Osaka" charset="0"/>
                <a:sym typeface="Wingdings" charset="0"/>
              </a:rPr>
              <a:t></a:t>
            </a:r>
            <a:r>
              <a:rPr lang="ja-JP" altLang="en-US" sz="2800" b="1">
                <a:latin typeface="Times-Bold" charset="0"/>
                <a:ea typeface="Osaka" charset="0"/>
                <a:cs typeface="Osaka" charset="0"/>
                <a:sym typeface="Wingdings" charset="0"/>
              </a:rPr>
              <a:t> </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en-US" altLang="ja-JP" sz="2800">
                <a:latin typeface="Times-Roman" charset="0"/>
                <a:ea typeface="Osaka" charset="0"/>
                <a:cs typeface="Osaka" charset="0"/>
              </a:rPr>
              <a:t> </a:t>
            </a:r>
            <a:r>
              <a:rPr lang="ja-JP" altLang="en-US" sz="2800">
                <a:latin typeface="Times-Roman" charset="0"/>
                <a:ea typeface="Osaka" charset="0"/>
                <a:cs typeface="Osaka" charset="0"/>
              </a:rPr>
              <a:t>Average </a:t>
            </a:r>
            <a:r>
              <a:rPr lang="ja-JP" altLang="en-US" sz="2800">
                <a:latin typeface="Wingdings" charset="0"/>
                <a:ea typeface="Osaka" charset="0"/>
                <a:cs typeface="Osaka" charset="0"/>
                <a:sym typeface="Wingdings" charset="0"/>
              </a:rPr>
              <a:t></a:t>
            </a:r>
            <a:r>
              <a:rPr lang="ja-JP" altLang="en-US" sz="2800">
                <a:latin typeface="Times-Roman" charset="0"/>
                <a:ea typeface="Osaka" charset="0"/>
                <a:cs typeface="Osaka" charset="0"/>
              </a:rPr>
              <a:t> </a:t>
            </a:r>
            <a:r>
              <a:rPr lang="en-US" altLang="ja-JP" sz="2800">
                <a:latin typeface="Monotype Sorts"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Poor </a:t>
            </a:r>
            <a:r>
              <a:rPr lang="ja-JP" altLang="en-US" sz="2800">
                <a:latin typeface="Wingdings" charset="0"/>
                <a:ea typeface="Osaka" charset="0"/>
                <a:cs typeface="Osaka" charset="0"/>
                <a:sym typeface="Wingdings" charset="0"/>
              </a:rPr>
              <a:t></a:t>
            </a:r>
            <a:endParaRPr lang="ja-JP" altLang="en-US" sz="1800">
              <a:latin typeface="Times-Roman" charset="0"/>
              <a:ea typeface="Osaka" charset="0"/>
              <a:cs typeface="Osaka" charset="0"/>
              <a:sym typeface="Wingdings" charset="0"/>
            </a:endParaRPr>
          </a:p>
        </p:txBody>
      </p:sp>
      <p:sp>
        <p:nvSpPr>
          <p:cNvPr id="7" name="Rectangle 6"/>
          <p:cNvSpPr>
            <a:spLocks noChangeArrowheads="1"/>
          </p:cNvSpPr>
          <p:nvPr/>
        </p:nvSpPr>
        <p:spPr bwMode="auto">
          <a:xfrm>
            <a:off x="1057275" y="5938838"/>
            <a:ext cx="663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solidFill>
                  <a:srgbClr val="0000FF"/>
                </a:solidFill>
                <a:latin typeface="Times-Roman" charset="0"/>
                <a:ea typeface="Osaka" charset="0"/>
                <a:cs typeface="Osaka" charset="0"/>
              </a:rPr>
              <a:t> </a:t>
            </a:r>
            <a:r>
              <a:rPr lang="ja-JP" altLang="en-US" sz="2800">
                <a:solidFill>
                  <a:srgbClr val="0000FF"/>
                </a:solidFill>
                <a:latin typeface="Times-Roman" charset="0"/>
                <a:ea typeface="Osaka" charset="0"/>
                <a:cs typeface="Osaka" charset="0"/>
              </a:rPr>
              <a:t>Good </a:t>
            </a:r>
            <a:r>
              <a:rPr lang="ja-JP" altLang="en-US" sz="2800">
                <a:solidFill>
                  <a:srgbClr val="0000FF"/>
                </a:solidFill>
                <a:latin typeface="Wingdings" charset="0"/>
                <a:ea typeface="Osaka" charset="0"/>
                <a:cs typeface="Osaka" charset="0"/>
                <a:sym typeface="Wingdings" charset="0"/>
              </a:rPr>
              <a:t></a:t>
            </a:r>
            <a:r>
              <a:rPr lang="ja-JP" altLang="en-US" sz="2800" b="1">
                <a:solidFill>
                  <a:srgbClr val="0000FF"/>
                </a:solidFill>
                <a:latin typeface="Times-Bold" charset="0"/>
                <a:ea typeface="Osaka" charset="0"/>
                <a:cs typeface="Osaka" charset="0"/>
                <a:sym typeface="Wingdings" charset="0"/>
              </a:rPr>
              <a:t> </a:t>
            </a:r>
            <a:r>
              <a:rPr lang="ja-JP" altLang="en-US" sz="2800">
                <a:solidFill>
                  <a:srgbClr val="0000FF"/>
                </a:solidFill>
                <a:latin typeface="Times-Roman" charset="0"/>
                <a:ea typeface="Osaka" charset="0"/>
                <a:cs typeface="Osaka" charset="0"/>
              </a:rPr>
              <a:t>	  </a:t>
            </a:r>
            <a:r>
              <a:rPr lang="en-US" altLang="ja-JP" sz="2800">
                <a:solidFill>
                  <a:srgbClr val="0000FF"/>
                </a:solidFill>
                <a:latin typeface="Monotype Sorts" charset="0"/>
                <a:cs typeface="Monotype Sorts" charset="0"/>
              </a:rPr>
              <a:t>p</a:t>
            </a:r>
            <a:r>
              <a:rPr lang="en-US" altLang="ja-JP" sz="2800">
                <a:solidFill>
                  <a:srgbClr val="0000FF"/>
                </a:solidFill>
                <a:latin typeface="Times-Roman" charset="0"/>
                <a:ea typeface="Osaka" charset="0"/>
                <a:cs typeface="Osaka" charset="0"/>
              </a:rPr>
              <a:t> </a:t>
            </a:r>
            <a:r>
              <a:rPr lang="ja-JP" altLang="en-US" sz="2800">
                <a:solidFill>
                  <a:srgbClr val="0000FF"/>
                </a:solidFill>
                <a:latin typeface="Times-Roman" charset="0"/>
                <a:ea typeface="Osaka" charset="0"/>
                <a:cs typeface="Osaka" charset="0"/>
              </a:rPr>
              <a:t>Average </a:t>
            </a:r>
            <a:r>
              <a:rPr lang="ja-JP" altLang="en-US" sz="2800">
                <a:solidFill>
                  <a:srgbClr val="0000FF"/>
                </a:solidFill>
                <a:latin typeface="Wingdings" charset="0"/>
                <a:ea typeface="Osaka" charset="0"/>
                <a:cs typeface="Osaka" charset="0"/>
                <a:sym typeface="Wingdings" charset="0"/>
              </a:rPr>
              <a:t></a:t>
            </a:r>
            <a:r>
              <a:rPr lang="ja-JP" altLang="en-US" sz="2800">
                <a:solidFill>
                  <a:srgbClr val="0000FF"/>
                </a:solidFill>
                <a:latin typeface="Times-Roman" charset="0"/>
                <a:ea typeface="Osaka" charset="0"/>
                <a:cs typeface="Osaka" charset="0"/>
              </a:rPr>
              <a:t> </a:t>
            </a:r>
            <a:r>
              <a:rPr lang="en-US" altLang="ja-JP" sz="2800">
                <a:solidFill>
                  <a:srgbClr val="0000FF"/>
                </a:solidFill>
                <a:latin typeface="Monotype Sorts" charset="0"/>
                <a:ea typeface="Osaka" charset="0"/>
                <a:cs typeface="Osaka" charset="0"/>
              </a:rPr>
              <a:t>  </a:t>
            </a:r>
            <a:r>
              <a:rPr lang="en-US" altLang="ja-JP" sz="2800">
                <a:solidFill>
                  <a:srgbClr val="0000FF"/>
                </a:solidFill>
                <a:latin typeface="Monotype Sorts" charset="0"/>
                <a:cs typeface="Monotype Sorts" charset="0"/>
              </a:rPr>
              <a:t>p</a:t>
            </a:r>
            <a:r>
              <a:rPr lang="ja-JP" altLang="en-US" sz="2800">
                <a:solidFill>
                  <a:srgbClr val="0000FF"/>
                </a:solidFill>
                <a:latin typeface="Times-Roman" charset="0"/>
                <a:ea typeface="Osaka" charset="0"/>
                <a:cs typeface="Osaka" charset="0"/>
              </a:rPr>
              <a:t> Poor </a:t>
            </a:r>
            <a:r>
              <a:rPr lang="ja-JP" altLang="en-US" sz="2800">
                <a:solidFill>
                  <a:srgbClr val="0000FF"/>
                </a:solidFill>
                <a:latin typeface="Wingdings" charset="0"/>
                <a:ea typeface="Osaka" charset="0"/>
                <a:cs typeface="Osaka" charset="0"/>
                <a:sym typeface="Wingdings" charset="0"/>
              </a:rPr>
              <a:t></a:t>
            </a:r>
            <a:endParaRPr lang="ja-JP" altLang="en-US" sz="1800">
              <a:solidFill>
                <a:srgbClr val="0000FF"/>
              </a:solidFill>
              <a:latin typeface="Times-Roman" charset="0"/>
              <a:ea typeface="Osaka" charset="0"/>
              <a:cs typeface="Osaka" charset="0"/>
              <a:sym typeface="Wingdings" charset="0"/>
            </a:endParaRPr>
          </a:p>
        </p:txBody>
      </p:sp>
    </p:spTree>
    <p:extLst>
      <p:ext uri="{BB962C8B-B14F-4D97-AF65-F5344CB8AC3E}">
        <p14:creationId xmlns:p14="http://schemas.microsoft.com/office/powerpoint/2010/main" val="392179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ChangeArrowheads="1"/>
          </p:cNvSpPr>
          <p:nvPr/>
        </p:nvSpPr>
        <p:spPr bwMode="auto">
          <a:xfrm>
            <a:off x="762000" y="228600"/>
            <a:ext cx="81867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000" b="1">
                <a:ea typeface="Osaka" charset="0"/>
                <a:cs typeface="Osaka" charset="0"/>
              </a:rPr>
              <a:t>Reading for pleasure</a:t>
            </a:r>
          </a:p>
          <a:p>
            <a:pPr>
              <a:lnSpc>
                <a:spcPct val="50000"/>
              </a:lnSpc>
            </a:pPr>
            <a:r>
              <a:rPr lang="ja-JP" altLang="en-US" sz="4000" b="1">
                <a:ea typeface="Osaka" charset="0"/>
                <a:cs typeface="Osaka" charset="0"/>
              </a:rPr>
              <a:t/>
            </a:r>
            <a:br>
              <a:rPr lang="ja-JP" altLang="en-US" sz="4000" b="1">
                <a:ea typeface="Osaka" charset="0"/>
                <a:cs typeface="Osaka" charset="0"/>
              </a:rPr>
            </a:br>
            <a:r>
              <a:rPr lang="ja-JP" altLang="en-US" sz="4000" b="1">
                <a:ea typeface="Osaka" charset="0"/>
                <a:cs typeface="Osaka" charset="0"/>
              </a:rPr>
              <a:t>Reaction Report </a:t>
            </a:r>
            <a:r>
              <a:rPr lang="ja-JP" altLang="en-US" sz="4000" b="1">
                <a:solidFill>
                  <a:srgbClr val="4504FF"/>
                </a:solidFill>
                <a:ea typeface="Osaka" charset="0"/>
                <a:cs typeface="Osaka" charset="0"/>
              </a:rPr>
              <a:t>– </a:t>
            </a:r>
            <a:r>
              <a:rPr lang="en-US" altLang="ja-JP" sz="4000" b="1">
                <a:solidFill>
                  <a:srgbClr val="4504FF"/>
                </a:solidFill>
                <a:ea typeface="Osaka" charset="0"/>
                <a:cs typeface="Osaka" charset="0"/>
              </a:rPr>
              <a:t>Draw a picture </a:t>
            </a:r>
          </a:p>
        </p:txBody>
      </p:sp>
      <p:sp>
        <p:nvSpPr>
          <p:cNvPr id="238594" name="Rectangle 3"/>
          <p:cNvSpPr>
            <a:spLocks noChangeArrowheads="1"/>
          </p:cNvSpPr>
          <p:nvPr/>
        </p:nvSpPr>
        <p:spPr bwMode="auto">
          <a:xfrm>
            <a:off x="762000" y="2027238"/>
            <a:ext cx="8153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b="1">
                <a:solidFill>
                  <a:srgbClr val="800000"/>
                </a:solidFill>
                <a:latin typeface="Helvetica-Bold" charset="0"/>
                <a:ea typeface="Osaka" charset="0"/>
                <a:cs typeface="Osaka" charset="0"/>
              </a:rPr>
              <a:t>1. </a:t>
            </a:r>
            <a:r>
              <a:rPr lang="ja-JP" altLang="en-US" sz="2800" b="1">
                <a:solidFill>
                  <a:srgbClr val="800000"/>
                </a:solidFill>
                <a:latin typeface="Times-Bold" charset="0"/>
                <a:ea typeface="Osaka" charset="0"/>
                <a:cs typeface="Osaka" charset="0"/>
              </a:rPr>
              <a:t>Draw a picture of a scene from the story. </a:t>
            </a:r>
            <a:r>
              <a:rPr lang="ja-JP" altLang="en-US" sz="1800">
                <a:solidFill>
                  <a:srgbClr val="800000"/>
                </a:solidFill>
                <a:latin typeface="Times-Roman" charset="0"/>
                <a:ea typeface="Osaka" charset="0"/>
                <a:cs typeface="Osaka" charset="0"/>
              </a:rPr>
              <a:t>Don’t copy a picture. Draw one from your imagination.</a:t>
            </a:r>
            <a:endParaRPr lang="ja-JP" altLang="en-US" sz="3200">
              <a:solidFill>
                <a:srgbClr val="800000"/>
              </a:solidFill>
              <a:latin typeface="Times-Roman" charset="0"/>
              <a:ea typeface="Osaka" charset="0"/>
              <a:cs typeface="Osaka" charset="0"/>
            </a:endParaRPr>
          </a:p>
          <a:p>
            <a:endParaRPr lang="ja-JP" altLang="en-US" sz="1800">
              <a:solidFill>
                <a:srgbClr val="800000"/>
              </a:solidFill>
              <a:latin typeface="Times-Roman" charset="0"/>
              <a:ea typeface="Osaka" charset="0"/>
              <a:cs typeface="Osaka" charset="0"/>
            </a:endParaRPr>
          </a:p>
        </p:txBody>
      </p:sp>
      <p:sp>
        <p:nvSpPr>
          <p:cNvPr id="238595" name="Rectangle 5"/>
          <p:cNvSpPr>
            <a:spLocks noChangeArrowheads="1"/>
          </p:cNvSpPr>
          <p:nvPr/>
        </p:nvSpPr>
        <p:spPr bwMode="auto">
          <a:xfrm>
            <a:off x="685800" y="3200400"/>
            <a:ext cx="84582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4000" b="1">
              <a:solidFill>
                <a:srgbClr val="FE1C4F"/>
              </a:solidFill>
              <a:ea typeface="Osaka" charset="0"/>
              <a:cs typeface="Osaka" charset="0"/>
            </a:endParaRPr>
          </a:p>
          <a:p>
            <a:pPr>
              <a:lnSpc>
                <a:spcPct val="0"/>
              </a:lnSpc>
            </a:pPr>
            <a:endParaRPr lang="ja-JP" altLang="en-US" sz="4000" b="1">
              <a:solidFill>
                <a:srgbClr val="FE1C4F"/>
              </a:solidFill>
              <a:ea typeface="Osaka" charset="0"/>
              <a:cs typeface="Osaka" charset="0"/>
            </a:endParaRPr>
          </a:p>
          <a:p>
            <a:r>
              <a:rPr lang="ja-JP" altLang="en-US" sz="4000" b="1">
                <a:solidFill>
                  <a:srgbClr val="800000"/>
                </a:solidFill>
                <a:ea typeface="Osaka" charset="0"/>
                <a:cs typeface="Osaka" charset="0"/>
              </a:rPr>
              <a:t>------------------</a:t>
            </a:r>
          </a:p>
          <a:p>
            <a:pPr>
              <a:lnSpc>
                <a:spcPct val="10000"/>
              </a:lnSpc>
            </a:pPr>
            <a:endParaRPr lang="ja-JP" altLang="en-US" sz="4800" b="1">
              <a:solidFill>
                <a:srgbClr val="800000"/>
              </a:solidFill>
              <a:ea typeface="Osaka" charset="0"/>
              <a:cs typeface="Osaka" charset="0"/>
            </a:endParaRPr>
          </a:p>
          <a:p>
            <a:r>
              <a:rPr lang="ja-JP" altLang="en-US" b="1">
                <a:solidFill>
                  <a:srgbClr val="800000"/>
                </a:solidFill>
                <a:latin typeface="Helvetica-Bold" charset="0"/>
                <a:ea typeface="Osaka" charset="0"/>
                <a:cs typeface="Osaka" charset="0"/>
              </a:rPr>
              <a:t>2. </a:t>
            </a:r>
            <a:r>
              <a:rPr lang="ja-JP" altLang="en-US">
                <a:solidFill>
                  <a:srgbClr val="800000"/>
                </a:solidFill>
                <a:latin typeface="Times-Roman" charset="0"/>
                <a:ea typeface="Osaka" charset="0"/>
                <a:cs typeface="Osaka" charset="0"/>
              </a:rPr>
              <a:t>Explain your picture. What is happening? What happened before this picture?  What happened next?</a:t>
            </a:r>
          </a:p>
          <a:p>
            <a:endParaRPr lang="ja-JP" altLang="en-US">
              <a:solidFill>
                <a:srgbClr val="800000"/>
              </a:solidFill>
              <a:latin typeface="Times-Roman" charset="0"/>
              <a:ea typeface="Osaka" charset="0"/>
              <a:cs typeface="Osaka" charset="0"/>
            </a:endParaRPr>
          </a:p>
          <a:p>
            <a:r>
              <a:rPr lang="ja-JP" altLang="en-US" b="1">
                <a:solidFill>
                  <a:srgbClr val="800000"/>
                </a:solidFill>
                <a:latin typeface="Helvetica-Bold" charset="0"/>
                <a:ea typeface="Osaka" charset="0"/>
                <a:cs typeface="Osaka" charset="0"/>
              </a:rPr>
              <a:t>3. </a:t>
            </a:r>
            <a:r>
              <a:rPr lang="ja-JP" altLang="en-US">
                <a:solidFill>
                  <a:srgbClr val="800000"/>
                </a:solidFill>
                <a:latin typeface="Times-Roman" charset="0"/>
                <a:ea typeface="Osaka" charset="0"/>
                <a:cs typeface="Osaka" charset="0"/>
              </a:rPr>
              <a:t>Your opinion. What did you think of the book?</a:t>
            </a:r>
          </a:p>
        </p:txBody>
      </p:sp>
      <p:sp>
        <p:nvSpPr>
          <p:cNvPr id="238596" name="Rectangle 6"/>
          <p:cNvSpPr>
            <a:spLocks noChangeArrowheads="1"/>
          </p:cNvSpPr>
          <p:nvPr/>
        </p:nvSpPr>
        <p:spPr bwMode="auto">
          <a:xfrm>
            <a:off x="1066800" y="5943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latin typeface="Times-Roman" charset="0"/>
                <a:ea typeface="Osaka" charset="0"/>
                <a:cs typeface="Osaka" charset="0"/>
              </a:rPr>
              <a:t> </a:t>
            </a:r>
            <a:r>
              <a:rPr lang="ja-JP" altLang="en-US" sz="2800">
                <a:latin typeface="Times-Roman" charset="0"/>
                <a:ea typeface="Osaka" charset="0"/>
                <a:cs typeface="Osaka" charset="0"/>
              </a:rPr>
              <a:t>Good </a:t>
            </a:r>
            <a:r>
              <a:rPr lang="ja-JP" altLang="en-US" sz="2800">
                <a:latin typeface="Wingdings" charset="0"/>
                <a:ea typeface="Osaka" charset="0"/>
                <a:cs typeface="Osaka" charset="0"/>
                <a:sym typeface="Wingdings" charset="0"/>
              </a:rPr>
              <a:t></a:t>
            </a:r>
            <a:r>
              <a:rPr lang="ja-JP" altLang="en-US" sz="2800" b="1">
                <a:latin typeface="Times-Bold" charset="0"/>
                <a:ea typeface="Osaka" charset="0"/>
                <a:cs typeface="Osaka" charset="0"/>
                <a:sym typeface="Wingdings" charset="0"/>
              </a:rPr>
              <a:t> </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Average </a:t>
            </a:r>
            <a:r>
              <a:rPr lang="ja-JP" altLang="en-US" sz="2800">
                <a:latin typeface="Wingdings" charset="0"/>
                <a:ea typeface="Osaka" charset="0"/>
                <a:cs typeface="Osaka" charset="0"/>
                <a:sym typeface="Wingdings" charset="0"/>
              </a:rPr>
              <a:t></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Poor </a:t>
            </a:r>
            <a:r>
              <a:rPr lang="ja-JP" altLang="en-US" sz="2800">
                <a:latin typeface="Wingdings" charset="0"/>
                <a:ea typeface="Osaka" charset="0"/>
                <a:cs typeface="Osaka" charset="0"/>
                <a:sym typeface="Wingdings" charset="0"/>
              </a:rPr>
              <a:t></a:t>
            </a:r>
            <a:endParaRPr lang="ja-JP" altLang="en-US" sz="1800">
              <a:latin typeface="Times-Roman" charset="0"/>
              <a:ea typeface="Osaka" charset="0"/>
              <a:cs typeface="Osaka" charset="0"/>
              <a:sym typeface="Wingdings" charset="0"/>
            </a:endParaRPr>
          </a:p>
        </p:txBody>
      </p:sp>
      <p:sp>
        <p:nvSpPr>
          <p:cNvPr id="238597" name="Rectangle 7"/>
          <p:cNvSpPr>
            <a:spLocks noChangeArrowheads="1"/>
          </p:cNvSpPr>
          <p:nvPr/>
        </p:nvSpPr>
        <p:spPr bwMode="auto">
          <a:xfrm>
            <a:off x="914400" y="2819400"/>
            <a:ext cx="7696200" cy="1295400"/>
          </a:xfrm>
          <a:prstGeom prst="rect">
            <a:avLst/>
          </a:prstGeom>
          <a:solidFill>
            <a:schemeClr val="bg1"/>
          </a:solidFill>
          <a:ln w="19050">
            <a:solidFill>
              <a:schemeClr val="tx1"/>
            </a:solidFill>
            <a:miter lim="800000"/>
            <a:headEnd/>
            <a:tailEnd/>
          </a:ln>
        </p:spPr>
        <p:txBody>
          <a:bodyPr wrap="none" anchor="ctr"/>
          <a:lstStyle/>
          <a:p>
            <a:endParaRPr lang="ja-JP" altLang="en-US" sz="1800">
              <a:latin typeface="Calibri" charset="0"/>
            </a:endParaRPr>
          </a:p>
        </p:txBody>
      </p:sp>
    </p:spTree>
    <p:extLst>
      <p:ext uri="{BB962C8B-B14F-4D97-AF65-F5344CB8AC3E}">
        <p14:creationId xmlns:p14="http://schemas.microsoft.com/office/powerpoint/2010/main" val="235862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9144000" cy="7009928"/>
          </a:xfrm>
          <a:prstGeom prst="rect">
            <a:avLst/>
          </a:prstGeom>
        </p:spPr>
      </p:pic>
      <p:sp>
        <p:nvSpPr>
          <p:cNvPr id="5" name="Title 4"/>
          <p:cNvSpPr>
            <a:spLocks noGrp="1"/>
          </p:cNvSpPr>
          <p:nvPr>
            <p:ph type="ctrTitle"/>
          </p:nvPr>
        </p:nvSpPr>
        <p:spPr/>
        <p:txBody>
          <a:bodyPr/>
          <a:lstStyle/>
          <a:p>
            <a:endParaRPr lang="en-US"/>
          </a:p>
        </p:txBody>
      </p:sp>
      <p:sp>
        <p:nvSpPr>
          <p:cNvPr id="8" name="Rounded Rectangle 7"/>
          <p:cNvSpPr/>
          <p:nvPr/>
        </p:nvSpPr>
        <p:spPr>
          <a:xfrm>
            <a:off x="1549400" y="5638800"/>
            <a:ext cx="7410450" cy="1219200"/>
          </a:xfrm>
          <a:prstGeom prst="round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54000" y="5270496"/>
            <a:ext cx="9144000" cy="147002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Choice &amp; control</a:t>
            </a:r>
            <a:endParaRPr lang="en-US" sz="8800" b="1" dirty="0">
              <a:solidFill>
                <a:srgbClr val="800000"/>
              </a:solidFill>
              <a:latin typeface="Gill Sans"/>
              <a:cs typeface="Gill Sans"/>
            </a:endParaRPr>
          </a:p>
        </p:txBody>
      </p:sp>
    </p:spTree>
    <p:extLst>
      <p:ext uri="{BB962C8B-B14F-4D97-AF65-F5344CB8AC3E}">
        <p14:creationId xmlns:p14="http://schemas.microsoft.com/office/powerpoint/2010/main" val="3703318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60616" y="76200"/>
            <a:ext cx="5804598" cy="3939540"/>
          </a:xfrm>
          <a:prstGeom prst="rect">
            <a:avLst/>
          </a:prstGeom>
          <a:solidFill>
            <a:schemeClr val="bg1"/>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600" b="1" dirty="0" smtClean="0">
                <a:solidFill>
                  <a:srgbClr val="800000"/>
                </a:solidFill>
                <a:latin typeface="Gill Sans"/>
                <a:cs typeface="Gill Sans"/>
              </a:rPr>
              <a:t>SQUIRT</a:t>
            </a:r>
            <a:endParaRPr lang="en-US" sz="9600" b="1" dirty="0">
              <a:solidFill>
                <a:srgbClr val="800000"/>
              </a:solidFill>
              <a:latin typeface="Gill Sans"/>
              <a:cs typeface="Gill Sans"/>
            </a:endParaRP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4" name="Rounded Rectangle 3"/>
          <p:cNvSpPr/>
          <p:nvPr/>
        </p:nvSpPr>
        <p:spPr>
          <a:xfrm>
            <a:off x="2724735" y="3399692"/>
            <a:ext cx="2198957" cy="801077"/>
          </a:xfrm>
          <a:prstGeom prst="round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9538" y="29306"/>
            <a:ext cx="3966798" cy="6858000"/>
          </a:xfrm>
          <a:prstGeom prst="rect">
            <a:avLst/>
          </a:prstGeom>
        </p:spPr>
      </p:pic>
      <p:sp>
        <p:nvSpPr>
          <p:cNvPr id="7" name="Rounded Rectangle 6"/>
          <p:cNvSpPr/>
          <p:nvPr/>
        </p:nvSpPr>
        <p:spPr>
          <a:xfrm>
            <a:off x="2759907" y="3990489"/>
            <a:ext cx="2198957" cy="801077"/>
          </a:xfrm>
          <a:prstGeom prst="round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5"/>
          <p:cNvSpPr txBox="1">
            <a:spLocks noChangeArrowheads="1"/>
          </p:cNvSpPr>
          <p:nvPr/>
        </p:nvSpPr>
        <p:spPr bwMode="auto">
          <a:xfrm>
            <a:off x="2375676" y="1771001"/>
            <a:ext cx="6792314"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Sustained</a:t>
            </a:r>
          </a:p>
          <a:p>
            <a:pPr algn="r" eaLnBrk="1" hangingPunct="1"/>
            <a:r>
              <a:rPr lang="en-US" sz="6600" b="1" dirty="0" smtClean="0">
                <a:latin typeface="Gill Sans"/>
                <a:cs typeface="Gill Sans"/>
              </a:rPr>
              <a:t>Quiet</a:t>
            </a:r>
            <a:endParaRPr lang="en-US" sz="6600" b="1" dirty="0">
              <a:latin typeface="Gill Sans"/>
              <a:cs typeface="Gill Sans"/>
            </a:endParaRPr>
          </a:p>
          <a:p>
            <a:pPr algn="r" eaLnBrk="1" hangingPunct="1"/>
            <a:r>
              <a:rPr lang="en-US" sz="6600" b="1" dirty="0" err="1" smtClean="0">
                <a:latin typeface="Gill Sans"/>
                <a:cs typeface="Gill Sans"/>
              </a:rPr>
              <a:t>UnInterrupted</a:t>
            </a:r>
            <a:r>
              <a:rPr lang="en-US" sz="6600" b="1" dirty="0" smtClean="0">
                <a:latin typeface="Gill Sans"/>
                <a:cs typeface="Gill Sans"/>
              </a:rPr>
              <a:t> </a:t>
            </a:r>
            <a:endParaRPr lang="en-US" sz="6600" b="1" dirty="0">
              <a:latin typeface="Gill Sans"/>
              <a:cs typeface="Gill Sans"/>
            </a:endParaRPr>
          </a:p>
          <a:p>
            <a:pPr algn="r" eaLnBrk="1" hangingPunct="1"/>
            <a:r>
              <a:rPr lang="en-US" sz="6600" b="1" dirty="0">
                <a:latin typeface="Gill Sans"/>
                <a:cs typeface="Gill Sans"/>
              </a:rPr>
              <a:t> </a:t>
            </a:r>
            <a:r>
              <a:rPr lang="en-US" sz="6600" b="1" dirty="0" smtClean="0">
                <a:latin typeface="Gill Sans"/>
                <a:cs typeface="Gill Sans"/>
              </a:rPr>
              <a:t>Reading</a:t>
            </a:r>
          </a:p>
          <a:p>
            <a:pPr algn="r" eaLnBrk="1" hangingPunct="1"/>
            <a:r>
              <a:rPr lang="en-US" sz="6600" b="1" dirty="0" smtClean="0">
                <a:latin typeface="Gill Sans"/>
                <a:cs typeface="Gill Sans"/>
              </a:rPr>
              <a:t>Time</a:t>
            </a:r>
            <a:r>
              <a:rPr lang="en-US" sz="6600" b="1" dirty="0" smtClean="0">
                <a:latin typeface="Calibri" charset="0"/>
              </a:rPr>
              <a:t> </a:t>
            </a:r>
            <a:endParaRPr lang="en-US" sz="6600" b="1" dirty="0">
              <a:latin typeface="Calibri" charset="0"/>
            </a:endParaRPr>
          </a:p>
        </p:txBody>
      </p:sp>
    </p:spTree>
    <p:extLst>
      <p:ext uri="{BB962C8B-B14F-4D97-AF65-F5344CB8AC3E}">
        <p14:creationId xmlns:p14="http://schemas.microsoft.com/office/powerpoint/2010/main" val="199779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049" y="302337"/>
            <a:ext cx="5543345"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967692" cy="6858000"/>
          </a:xfrm>
          <a:prstGeom prst="rect">
            <a:avLst/>
          </a:prstGeom>
        </p:spPr>
      </p:pic>
    </p:spTree>
    <p:extLst>
      <p:ext uri="{BB962C8B-B14F-4D97-AF65-F5344CB8AC3E}">
        <p14:creationId xmlns:p14="http://schemas.microsoft.com/office/powerpoint/2010/main" val="7701025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049" y="302337"/>
            <a:ext cx="5543345"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132" y="-2809691"/>
            <a:ext cx="6985898" cy="9644174"/>
          </a:xfrm>
          <a:prstGeom prst="rect">
            <a:avLst/>
          </a:prstGeom>
        </p:spPr>
      </p:pic>
      <p:sp>
        <p:nvSpPr>
          <p:cNvPr id="5" name="Oval 4"/>
          <p:cNvSpPr/>
          <p:nvPr/>
        </p:nvSpPr>
        <p:spPr>
          <a:xfrm>
            <a:off x="4668581" y="1963165"/>
            <a:ext cx="305780" cy="30571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904253" y="2186116"/>
            <a:ext cx="305780" cy="305714"/>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9" name="Oval 8"/>
          <p:cNvSpPr/>
          <p:nvPr/>
        </p:nvSpPr>
        <p:spPr>
          <a:xfrm>
            <a:off x="786465" y="4031740"/>
            <a:ext cx="305780" cy="305714"/>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60066"/>
              </a:solidFill>
            </a:endParaRPr>
          </a:p>
        </p:txBody>
      </p:sp>
    </p:spTree>
    <p:extLst>
      <p:ext uri="{BB962C8B-B14F-4D97-AF65-F5344CB8AC3E}">
        <p14:creationId xmlns:p14="http://schemas.microsoft.com/office/powerpoint/2010/main" val="199195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727913"/>
            <a:ext cx="6964475" cy="9585913"/>
          </a:xfrm>
          <a:prstGeom prst="rect">
            <a:avLst/>
          </a:prstGeom>
        </p:spPr>
      </p:pic>
    </p:spTree>
    <p:extLst>
      <p:ext uri="{BB962C8B-B14F-4D97-AF65-F5344CB8AC3E}">
        <p14:creationId xmlns:p14="http://schemas.microsoft.com/office/powerpoint/2010/main" val="18764947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25400"/>
            <a:ext cx="7162800" cy="4154984"/>
          </a:xfrm>
          <a:prstGeom prst="rect">
            <a:avLst/>
          </a:prstGeom>
          <a:noFill/>
        </p:spPr>
        <p:txBody>
          <a:bodyPr wrap="square" rtlCol="0">
            <a:spAutoFit/>
          </a:bodyPr>
          <a:lstStyle/>
          <a:p>
            <a:r>
              <a:rPr lang="en-US" sz="5400" b="1" dirty="0" smtClean="0">
                <a:solidFill>
                  <a:schemeClr val="bg1"/>
                </a:solidFill>
                <a:latin typeface="Gill Sans"/>
                <a:cs typeface="Gill Sans"/>
              </a:rPr>
              <a:t>Feedback sessions</a:t>
            </a:r>
          </a:p>
          <a:p>
            <a:r>
              <a:rPr lang="en-US" sz="5400" dirty="0" smtClean="0">
                <a:solidFill>
                  <a:schemeClr val="bg1"/>
                </a:solidFill>
                <a:latin typeface="Gill Sans"/>
                <a:cs typeface="Gill Sans"/>
              </a:rPr>
              <a:t>  Review what read</a:t>
            </a:r>
          </a:p>
          <a:p>
            <a:r>
              <a:rPr lang="en-US" sz="5400" dirty="0" smtClean="0">
                <a:solidFill>
                  <a:schemeClr val="bg1"/>
                </a:solidFill>
                <a:latin typeface="Gill Sans"/>
                <a:cs typeface="Gill Sans"/>
              </a:rPr>
              <a:t>  Ask about books  </a:t>
            </a:r>
          </a:p>
          <a:p>
            <a:r>
              <a:rPr lang="en-US" sz="5400" dirty="0" smtClean="0">
                <a:solidFill>
                  <a:schemeClr val="bg1"/>
                </a:solidFill>
                <a:latin typeface="Gill Sans"/>
                <a:cs typeface="Gill Sans"/>
              </a:rPr>
              <a:t>  Student reads to you</a:t>
            </a:r>
          </a:p>
          <a:p>
            <a:endParaRPr lang="en-US" sz="4800" dirty="0">
              <a:solidFill>
                <a:schemeClr val="bg1"/>
              </a:solidFill>
              <a:latin typeface="Gill Sans"/>
              <a:cs typeface="Gill Sans"/>
            </a:endParaRPr>
          </a:p>
        </p:txBody>
      </p:sp>
    </p:spTree>
    <p:extLst>
      <p:ext uri="{BB962C8B-B14F-4D97-AF65-F5344CB8AC3E}">
        <p14:creationId xmlns:p14="http://schemas.microsoft.com/office/powerpoint/2010/main" val="2135586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1143000"/>
          </a:xfrm>
        </p:spPr>
        <p:txBody>
          <a:bodyPr>
            <a:noAutofit/>
          </a:bodyPr>
          <a:lstStyle/>
          <a:p>
            <a:pPr algn="r"/>
            <a:r>
              <a:rPr lang="en-US" sz="6600" b="1" dirty="0" smtClean="0">
                <a:solidFill>
                  <a:srgbClr val="800000"/>
                </a:solidFill>
                <a:latin typeface="Gill Sans"/>
                <a:cs typeface="Gill Sans"/>
              </a:rPr>
              <a:t>Content &amp; task relevance</a:t>
            </a:r>
            <a:endParaRPr lang="en-US" sz="6600" b="1" dirty="0">
              <a:solidFill>
                <a:srgbClr val="800000"/>
              </a:solidFill>
              <a:latin typeface="Gill Sans"/>
              <a:cs typeface="Gill Sans"/>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29000" y="2043332"/>
            <a:ext cx="5257800" cy="4611468"/>
          </a:xfrm>
          <a:prstGeom prst="rect">
            <a:avLst/>
          </a:prstGeom>
        </p:spPr>
      </p:pic>
    </p:spTree>
    <p:extLst>
      <p:ext uri="{BB962C8B-B14F-4D97-AF65-F5344CB8AC3E}">
        <p14:creationId xmlns:p14="http://schemas.microsoft.com/office/powerpoint/2010/main" val="24087079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1619250" y="274638"/>
            <a:ext cx="7067550" cy="1143000"/>
          </a:xfrm>
        </p:spPr>
        <p:txBody>
          <a:bodyPr/>
          <a:lstStyle/>
          <a:p>
            <a:pPr algn="r" eaLnBrk="1" hangingPunct="1"/>
            <a:r>
              <a:rPr kumimoji="0" lang="en-US" altLang="ja-JP" sz="6600" b="1">
                <a:solidFill>
                  <a:srgbClr val="800000"/>
                </a:solidFill>
                <a:latin typeface="Calibri" charset="0"/>
                <a:ea typeface="ＭＳ Ｐゴシック" charset="0"/>
                <a:cs typeface="ＭＳ Ｐゴシック" charset="0"/>
              </a:rPr>
              <a:t>Reading notebooks</a:t>
            </a:r>
          </a:p>
        </p:txBody>
      </p:sp>
      <p:sp>
        <p:nvSpPr>
          <p:cNvPr id="189442" name="Rectangle 3"/>
          <p:cNvSpPr>
            <a:spLocks noGrp="1" noChangeArrowheads="1"/>
          </p:cNvSpPr>
          <p:nvPr>
            <p:ph type="body" idx="1"/>
          </p:nvPr>
        </p:nvSpPr>
        <p:spPr/>
        <p:txBody>
          <a:bodyPr/>
          <a:lstStyle/>
          <a:p>
            <a:pPr eaLnBrk="1" hangingPunct="1"/>
            <a:endParaRPr kumimoji="0" lang="ja-JP" altLang="en-US">
              <a:latin typeface="Calibri" charset="0"/>
              <a:ea typeface="ＭＳ Ｐゴシック" charset="0"/>
              <a:cs typeface="ＭＳ Ｐゴシック" charset="0"/>
            </a:endParaRPr>
          </a:p>
        </p:txBody>
      </p:sp>
      <p:sp>
        <p:nvSpPr>
          <p:cNvPr id="189443" name="Picture 4"/>
          <p:cNvSpPr>
            <a:spLocks noChangeAspect="1"/>
          </p:cNvSpPr>
          <p:nvPr/>
        </p:nvSpPr>
        <p:spPr bwMode="auto">
          <a:xfrm>
            <a:off x="1905000" y="1417638"/>
            <a:ext cx="5749925"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189444" name="図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52563"/>
            <a:ext cx="9144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5003800" y="1989138"/>
            <a:ext cx="3097213" cy="2370137"/>
          </a:xfrm>
          <a:prstGeom prst="rect">
            <a:avLst/>
          </a:prstGeom>
          <a:noFill/>
        </p:spPr>
        <p:txBody>
          <a:bodyPr>
            <a:spAutoFit/>
          </a:bodyPr>
          <a:lstStyle/>
          <a:p>
            <a:pPr>
              <a:defRPr/>
            </a:pPr>
            <a:r>
              <a:rPr kumimoji="1" lang="en-US" altLang="ja-JP" sz="3200" b="1" dirty="0">
                <a:latin typeface="Chalkduster"/>
                <a:cs typeface="Chalkduster"/>
              </a:rPr>
              <a:t>My Reading</a:t>
            </a:r>
          </a:p>
          <a:p>
            <a:pPr>
              <a:defRPr/>
            </a:pPr>
            <a:endParaRPr kumimoji="1" lang="en-US" altLang="ja-JP" sz="3200" b="1" dirty="0">
              <a:latin typeface="Chalkduster"/>
              <a:cs typeface="Chalkduster"/>
            </a:endParaRPr>
          </a:p>
          <a:p>
            <a:pPr>
              <a:defRPr/>
            </a:pPr>
            <a:endParaRPr kumimoji="1" lang="en-US" altLang="ja-JP" sz="1600" b="1" dirty="0">
              <a:solidFill>
                <a:schemeClr val="bg1">
                  <a:lumMod val="50000"/>
                </a:schemeClr>
              </a:solidFill>
              <a:latin typeface="Chalkduster"/>
              <a:cs typeface="Chalkduster"/>
            </a:endParaRPr>
          </a:p>
          <a:p>
            <a:pPr>
              <a:defRPr/>
            </a:pPr>
            <a:endParaRPr kumimoji="1" lang="en-US" altLang="ja-JP" sz="3200" b="1" dirty="0">
              <a:latin typeface="Chalkduster"/>
              <a:cs typeface="Chalkduster"/>
            </a:endParaRPr>
          </a:p>
          <a:p>
            <a:pPr>
              <a:defRPr/>
            </a:pPr>
            <a:r>
              <a:rPr kumimoji="1" lang="en-US" altLang="ja-JP" sz="3200" b="1" dirty="0">
                <a:latin typeface="Chalkduster"/>
                <a:cs typeface="Chalkduster"/>
              </a:rPr>
              <a:t> </a:t>
            </a:r>
            <a:endParaRPr kumimoji="1" lang="ja-JP" altLang="en-US" sz="3200" b="1" dirty="0">
              <a:latin typeface="Chalkduster"/>
              <a:cs typeface="Chalkduster"/>
            </a:endParaRPr>
          </a:p>
        </p:txBody>
      </p:sp>
    </p:spTree>
    <p:extLst>
      <p:ext uri="{BB962C8B-B14F-4D97-AF65-F5344CB8AC3E}">
        <p14:creationId xmlns:p14="http://schemas.microsoft.com/office/powerpoint/2010/main" val="378214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ChangeArrowheads="1"/>
          </p:cNvSpPr>
          <p:nvPr/>
        </p:nvSpPr>
        <p:spPr bwMode="auto">
          <a:xfrm>
            <a:off x="-76200" y="225425"/>
            <a:ext cx="93741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000" b="1">
                <a:ea typeface="Osaka" charset="0"/>
                <a:cs typeface="Osaka" charset="0"/>
              </a:rPr>
              <a:t>Reaction Report </a:t>
            </a:r>
            <a:r>
              <a:rPr lang="ja-JP" altLang="en-US" sz="4000" b="1">
                <a:solidFill>
                  <a:srgbClr val="4504FF"/>
                </a:solidFill>
                <a:ea typeface="Osaka" charset="0"/>
                <a:cs typeface="Osaka" charset="0"/>
              </a:rPr>
              <a:t>- Your own questions</a:t>
            </a:r>
          </a:p>
          <a:p>
            <a:pPr>
              <a:lnSpc>
                <a:spcPct val="50000"/>
              </a:lnSpc>
            </a:pPr>
            <a:endParaRPr lang="ja-JP" altLang="en-US" sz="4000" b="1">
              <a:solidFill>
                <a:srgbClr val="4504FF"/>
              </a:solidFill>
              <a:ea typeface="Osaka" charset="0"/>
              <a:cs typeface="Osaka" charset="0"/>
            </a:endParaRPr>
          </a:p>
          <a:p>
            <a:pPr>
              <a:lnSpc>
                <a:spcPct val="50000"/>
              </a:lnSpc>
            </a:pPr>
            <a:endParaRPr lang="ja-JP" altLang="en-US" sz="4000" b="1">
              <a:solidFill>
                <a:srgbClr val="4504FF"/>
              </a:solidFill>
              <a:ea typeface="Osaka" charset="0"/>
              <a:cs typeface="Osaka" charset="0"/>
            </a:endParaRPr>
          </a:p>
          <a:p>
            <a:pPr>
              <a:lnSpc>
                <a:spcPct val="50000"/>
              </a:lnSpc>
            </a:pPr>
            <a:endParaRPr lang="ja-JP" altLang="en-US" sz="1800">
              <a:ea typeface="Osaka" charset="0"/>
              <a:cs typeface="Osaka" charset="0"/>
            </a:endParaRPr>
          </a:p>
        </p:txBody>
      </p:sp>
      <p:sp>
        <p:nvSpPr>
          <p:cNvPr id="210946" name="Rectangle 3"/>
          <p:cNvSpPr>
            <a:spLocks noChangeArrowheads="1"/>
          </p:cNvSpPr>
          <p:nvPr/>
        </p:nvSpPr>
        <p:spPr bwMode="auto">
          <a:xfrm>
            <a:off x="404813" y="1143000"/>
            <a:ext cx="8434387" cy="2400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ja-JP" altLang="en-US" sz="3200" b="1">
                <a:solidFill>
                  <a:srgbClr val="800000"/>
                </a:solidFill>
                <a:latin typeface="Times New Roman" charset="0"/>
                <a:ea typeface="Osaka" charset="0"/>
                <a:cs typeface="Osaka" charset="0"/>
              </a:rPr>
              <a:t>Before you read</a:t>
            </a:r>
            <a:r>
              <a:rPr lang="ja-JP" altLang="en-US" sz="3200">
                <a:solidFill>
                  <a:srgbClr val="800000"/>
                </a:solidFill>
                <a:latin typeface="Times New Roman" charset="0"/>
                <a:ea typeface="Osaka" charset="0"/>
                <a:cs typeface="Osaka" charset="0"/>
              </a:rPr>
              <a:t>.    Look through the book. </a:t>
            </a:r>
          </a:p>
          <a:p>
            <a:r>
              <a:rPr lang="ja-JP" altLang="en-US" sz="3200">
                <a:solidFill>
                  <a:srgbClr val="800000"/>
                </a:solidFill>
                <a:latin typeface="Times New Roman" charset="0"/>
                <a:ea typeface="Osaka" charset="0"/>
                <a:cs typeface="Osaka" charset="0"/>
              </a:rPr>
              <a:t>Find 3 pictures. Write a different question about each. Write 3 questions.)</a:t>
            </a:r>
          </a:p>
          <a:p>
            <a:r>
              <a:rPr lang="ja-JP" altLang="en-US" sz="1800">
                <a:latin typeface="Times New Roman" charset="0"/>
                <a:ea typeface="Osaka" charset="0"/>
                <a:cs typeface="Osaka" charset="0"/>
              </a:rPr>
              <a:t>• page </a:t>
            </a:r>
            <a:r>
              <a:rPr lang="ja-JP" altLang="en-US" sz="1800" u="sng">
                <a:latin typeface="Times New Roman" charset="0"/>
                <a:ea typeface="Osaka" charset="0"/>
                <a:cs typeface="Osaka" charset="0"/>
              </a:rPr>
              <a:t>     </a:t>
            </a:r>
            <a:r>
              <a:rPr lang="ja-JP" altLang="en-US" sz="1800">
                <a:latin typeface="Times New Roman" charset="0"/>
                <a:ea typeface="Osaka" charset="0"/>
                <a:cs typeface="Osaka" charset="0"/>
              </a:rPr>
              <a:t>   </a:t>
            </a:r>
            <a:r>
              <a:rPr lang="ja-JP" altLang="en-US" sz="1800" b="1">
                <a:latin typeface="Times New Roman" charset="0"/>
                <a:ea typeface="Osaka" charset="0"/>
                <a:cs typeface="Osaka" charset="0"/>
              </a:rPr>
              <a:t>Q1</a:t>
            </a:r>
            <a:r>
              <a:rPr lang="ja-JP" altLang="en-US" sz="1800">
                <a:latin typeface="Times New Roman" charset="0"/>
                <a:ea typeface="Osaka" charset="0"/>
                <a:cs typeface="Osaka" charset="0"/>
              </a:rPr>
              <a:t>: </a:t>
            </a:r>
          </a:p>
          <a:p>
            <a:endParaRPr lang="ja-JP" altLang="en-US" sz="1800" u="sng">
              <a:latin typeface="Times New Roman" charset="0"/>
              <a:ea typeface="Osaka" charset="0"/>
              <a:cs typeface="Osaka" charset="0"/>
            </a:endParaRPr>
          </a:p>
          <a:p>
            <a:r>
              <a:rPr lang="ja-JP" altLang="en-US" sz="1800">
                <a:latin typeface="Times New Roman" charset="0"/>
                <a:ea typeface="Osaka" charset="0"/>
                <a:cs typeface="Osaka" charset="0"/>
              </a:rPr>
              <a:t>• page </a:t>
            </a:r>
            <a:r>
              <a:rPr lang="ja-JP" altLang="en-US" sz="1800" u="sng">
                <a:latin typeface="Times New Roman" charset="0"/>
                <a:ea typeface="Osaka" charset="0"/>
                <a:cs typeface="Osaka" charset="0"/>
              </a:rPr>
              <a:t>     </a:t>
            </a:r>
            <a:r>
              <a:rPr lang="ja-JP" altLang="en-US" sz="1800">
                <a:latin typeface="Times New Roman" charset="0"/>
                <a:ea typeface="Osaka" charset="0"/>
                <a:cs typeface="Osaka" charset="0"/>
              </a:rPr>
              <a:t>   </a:t>
            </a:r>
            <a:r>
              <a:rPr lang="ja-JP" altLang="en-US" sz="1800" b="1">
                <a:latin typeface="Times New Roman" charset="0"/>
                <a:ea typeface="Osaka" charset="0"/>
                <a:cs typeface="Osaka" charset="0"/>
              </a:rPr>
              <a:t>Q2</a:t>
            </a:r>
            <a:r>
              <a:rPr lang="ja-JP" altLang="en-US" sz="1800">
                <a:latin typeface="Times New Roman" charset="0"/>
                <a:ea typeface="Osaka" charset="0"/>
                <a:cs typeface="Osaka" charset="0"/>
              </a:rPr>
              <a:t>: </a:t>
            </a:r>
          </a:p>
          <a:p>
            <a:endParaRPr lang="ja-JP" altLang="en-US" sz="1800">
              <a:latin typeface="Times-Roman" charset="0"/>
              <a:ea typeface="Osaka" charset="0"/>
              <a:cs typeface="Osaka" charset="0"/>
            </a:endParaRPr>
          </a:p>
        </p:txBody>
      </p:sp>
      <p:sp>
        <p:nvSpPr>
          <p:cNvPr id="219140" name="Rectangle 5"/>
          <p:cNvSpPr>
            <a:spLocks noChangeArrowheads="1"/>
          </p:cNvSpPr>
          <p:nvPr/>
        </p:nvSpPr>
        <p:spPr bwMode="auto">
          <a:xfrm>
            <a:off x="533400" y="4278313"/>
            <a:ext cx="46482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4000" b="1">
              <a:solidFill>
                <a:srgbClr val="FE1C4F"/>
              </a:solidFill>
              <a:ea typeface="Osaka" charset="0"/>
              <a:cs typeface="Osaka" charset="0"/>
            </a:endParaRPr>
          </a:p>
          <a:p>
            <a:pPr>
              <a:lnSpc>
                <a:spcPct val="0"/>
              </a:lnSpc>
            </a:pPr>
            <a:endParaRPr lang="ja-JP" altLang="en-US" sz="4000" b="1">
              <a:solidFill>
                <a:srgbClr val="FE1C4F"/>
              </a:solidFill>
              <a:ea typeface="Osaka" charset="0"/>
              <a:cs typeface="Osaka" charset="0"/>
            </a:endParaRPr>
          </a:p>
          <a:p>
            <a:r>
              <a:rPr lang="ja-JP" altLang="en-US" sz="3200" b="1">
                <a:solidFill>
                  <a:srgbClr val="800000"/>
                </a:solidFill>
                <a:ea typeface="Osaka" charset="0"/>
                <a:cs typeface="Osaka" charset="0"/>
              </a:rPr>
              <a:t>------------------</a:t>
            </a:r>
          </a:p>
          <a:p>
            <a:pPr>
              <a:lnSpc>
                <a:spcPct val="10000"/>
              </a:lnSpc>
            </a:pPr>
            <a:endParaRPr lang="ja-JP" altLang="en-US" sz="3200" b="1">
              <a:solidFill>
                <a:srgbClr val="800000"/>
              </a:solidFill>
              <a:ea typeface="Osaka" charset="0"/>
              <a:cs typeface="Osaka" charset="0"/>
            </a:endParaRPr>
          </a:p>
          <a:p>
            <a:r>
              <a:rPr lang="ja-JP" altLang="en-US" sz="3200" b="1">
                <a:solidFill>
                  <a:srgbClr val="800000"/>
                </a:solidFill>
                <a:ea typeface="Osaka" charset="0"/>
                <a:cs typeface="Osaka" charset="0"/>
              </a:rPr>
              <a:t>Your opinion:</a:t>
            </a:r>
            <a:endParaRPr lang="ja-JP" altLang="en-US" sz="3200">
              <a:solidFill>
                <a:srgbClr val="800000"/>
              </a:solidFill>
              <a:ea typeface="Osaka" charset="0"/>
              <a:cs typeface="Osaka" charset="0"/>
            </a:endParaRPr>
          </a:p>
        </p:txBody>
      </p:sp>
      <p:sp>
        <p:nvSpPr>
          <p:cNvPr id="210948" name="Rectangle 6"/>
          <p:cNvSpPr>
            <a:spLocks noChangeArrowheads="1"/>
          </p:cNvSpPr>
          <p:nvPr/>
        </p:nvSpPr>
        <p:spPr bwMode="auto">
          <a:xfrm>
            <a:off x="1066800" y="5943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en-US" altLang="ja-JP" sz="2800">
                <a:latin typeface="Times-Roman" charset="0"/>
                <a:ea typeface="Osaka" charset="0"/>
                <a:cs typeface="Osaka" charset="0"/>
              </a:rPr>
              <a:t> </a:t>
            </a:r>
            <a:r>
              <a:rPr lang="ja-JP" altLang="en-US" sz="2800">
                <a:latin typeface="Times-Roman" charset="0"/>
                <a:ea typeface="Osaka" charset="0"/>
                <a:cs typeface="Osaka" charset="0"/>
              </a:rPr>
              <a:t>Good </a:t>
            </a:r>
            <a:r>
              <a:rPr lang="ja-JP" altLang="en-US" sz="2800">
                <a:latin typeface="Wingdings" charset="0"/>
                <a:ea typeface="Osaka" charset="0"/>
                <a:cs typeface="Osaka" charset="0"/>
                <a:sym typeface="Wingdings" charset="0"/>
              </a:rPr>
              <a:t></a:t>
            </a:r>
            <a:r>
              <a:rPr lang="ja-JP" altLang="en-US" sz="2800" b="1">
                <a:latin typeface="Times-Bold" charset="0"/>
                <a:ea typeface="Osaka" charset="0"/>
                <a:cs typeface="Osaka" charset="0"/>
                <a:sym typeface="Wingdings" charset="0"/>
              </a:rPr>
              <a:t> </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Average </a:t>
            </a:r>
            <a:r>
              <a:rPr lang="ja-JP" altLang="en-US" sz="2800">
                <a:latin typeface="Wingdings" charset="0"/>
                <a:ea typeface="Osaka" charset="0"/>
                <a:cs typeface="Osaka" charset="0"/>
                <a:sym typeface="Wingdings" charset="0"/>
              </a:rPr>
              <a:t></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Poor </a:t>
            </a:r>
            <a:r>
              <a:rPr lang="ja-JP" altLang="en-US" sz="2800">
                <a:latin typeface="Wingdings" charset="0"/>
                <a:ea typeface="Osaka" charset="0"/>
                <a:cs typeface="Osaka" charset="0"/>
                <a:sym typeface="Wingdings" charset="0"/>
              </a:rPr>
              <a:t></a:t>
            </a:r>
            <a:endParaRPr lang="ja-JP" altLang="en-US" sz="1800">
              <a:latin typeface="Times-Roman" charset="0"/>
              <a:ea typeface="Osaka" charset="0"/>
              <a:cs typeface="Osaka" charset="0"/>
              <a:sym typeface="Wingdings" charset="0"/>
            </a:endParaRPr>
          </a:p>
        </p:txBody>
      </p:sp>
      <p:sp>
        <p:nvSpPr>
          <p:cNvPr id="210949" name="Line 10"/>
          <p:cNvSpPr>
            <a:spLocks noChangeShapeType="1"/>
          </p:cNvSpPr>
          <p:nvPr/>
        </p:nvSpPr>
        <p:spPr bwMode="auto">
          <a:xfrm>
            <a:off x="3352800" y="2895600"/>
            <a:ext cx="4648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43" name="Rectangle 11"/>
          <p:cNvSpPr>
            <a:spLocks noChangeArrowheads="1"/>
          </p:cNvSpPr>
          <p:nvPr/>
        </p:nvSpPr>
        <p:spPr bwMode="auto">
          <a:xfrm>
            <a:off x="-76200" y="3729038"/>
            <a:ext cx="8810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3200" b="1">
                <a:solidFill>
                  <a:srgbClr val="800000"/>
                </a:solidFill>
                <a:latin typeface="Gill Sans" charset="0"/>
                <a:cs typeface="Gill Sans" charset="0"/>
              </a:rPr>
              <a:t>     After you read, answer your questions </a:t>
            </a:r>
          </a:p>
          <a:p>
            <a:r>
              <a:rPr lang="ja-JP" altLang="en-US" sz="3200" b="1">
                <a:solidFill>
                  <a:srgbClr val="800000"/>
                </a:solidFill>
                <a:latin typeface="Gill Sans" charset="0"/>
                <a:ea typeface="Osaka" charset="0"/>
                <a:cs typeface="Osaka" charset="0"/>
              </a:rPr>
              <a:t>Reaction Report: </a:t>
            </a:r>
            <a:r>
              <a:rPr lang="ja-JP" altLang="en-US" sz="3200">
                <a:solidFill>
                  <a:srgbClr val="800000"/>
                </a:solidFill>
                <a:latin typeface="Gill Sans" charset="0"/>
                <a:ea typeface="Osaka" charset="0"/>
                <a:cs typeface="Osaka" charset="0"/>
              </a:rPr>
              <a:t>What was the book about? </a:t>
            </a:r>
            <a:endParaRPr lang="en-US" altLang="ja-JP" sz="3200">
              <a:solidFill>
                <a:srgbClr val="800000"/>
              </a:solidFill>
              <a:latin typeface="Gill Sans" charset="0"/>
              <a:cs typeface="Gill Sans" charset="0"/>
            </a:endParaRPr>
          </a:p>
          <a:p>
            <a:r>
              <a:rPr lang="en-US" altLang="ja-JP" sz="3200">
                <a:solidFill>
                  <a:srgbClr val="800000"/>
                </a:solidFill>
                <a:latin typeface="Gill Sans" charset="0"/>
                <a:cs typeface="Gill Sans" charset="0"/>
              </a:rPr>
              <a:t>	</a:t>
            </a:r>
            <a:r>
              <a:rPr lang="ja-JP" altLang="en-US" sz="3200">
                <a:solidFill>
                  <a:srgbClr val="800000"/>
                </a:solidFill>
                <a:latin typeface="Gill Sans" charset="0"/>
                <a:ea typeface="Osaka" charset="0"/>
                <a:cs typeface="Osaka" charset="0"/>
              </a:rPr>
              <a:t>What happened?</a:t>
            </a:r>
          </a:p>
        </p:txBody>
      </p:sp>
      <p:sp>
        <p:nvSpPr>
          <p:cNvPr id="210951" name="Line 12"/>
          <p:cNvSpPr>
            <a:spLocks noChangeShapeType="1"/>
          </p:cNvSpPr>
          <p:nvPr/>
        </p:nvSpPr>
        <p:spPr bwMode="auto">
          <a:xfrm>
            <a:off x="3352800" y="3429000"/>
            <a:ext cx="4648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08238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9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p:bldP spid="2191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ChangeArrowheads="1"/>
          </p:cNvSpPr>
          <p:nvPr/>
        </p:nvSpPr>
        <p:spPr bwMode="auto">
          <a:xfrm>
            <a:off x="76200" y="228600"/>
            <a:ext cx="9010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000" b="1">
                <a:ea typeface="Osaka" charset="0"/>
                <a:cs typeface="Osaka" charset="0"/>
              </a:rPr>
              <a:t>Reaction Report </a:t>
            </a:r>
            <a:r>
              <a:rPr lang="ja-JP" altLang="en-US" sz="4000" b="1">
                <a:solidFill>
                  <a:srgbClr val="4504FF"/>
                </a:solidFill>
                <a:ea typeface="Osaka" charset="0"/>
                <a:cs typeface="Osaka" charset="0"/>
              </a:rPr>
              <a:t>- The story and you</a:t>
            </a:r>
            <a:endParaRPr lang="ja-JP" altLang="en-US" sz="1800">
              <a:ea typeface="Osaka" charset="0"/>
              <a:cs typeface="Osaka" charset="0"/>
            </a:endParaRPr>
          </a:p>
        </p:txBody>
      </p:sp>
      <p:sp>
        <p:nvSpPr>
          <p:cNvPr id="212994" name="Rectangle 3"/>
          <p:cNvSpPr>
            <a:spLocks noChangeArrowheads="1"/>
          </p:cNvSpPr>
          <p:nvPr/>
        </p:nvSpPr>
        <p:spPr bwMode="auto">
          <a:xfrm>
            <a:off x="228600" y="1371600"/>
            <a:ext cx="838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b="1">
                <a:latin typeface="Times-Bold" charset="0"/>
                <a:ea typeface="Osaka" charset="0"/>
                <a:cs typeface="Osaka" charset="0"/>
              </a:rPr>
              <a:t>Think about the story. </a:t>
            </a:r>
            <a:r>
              <a:rPr lang="ja-JP" altLang="en-US" sz="3200">
                <a:latin typeface="Times-Roman" charset="0"/>
                <a:ea typeface="Osaka" charset="0"/>
                <a:cs typeface="Osaka" charset="0"/>
              </a:rPr>
              <a:t>What happened?</a:t>
            </a:r>
          </a:p>
          <a:p>
            <a:r>
              <a:rPr lang="ja-JP" altLang="en-US" sz="3200">
                <a:latin typeface="Times-Roman" charset="0"/>
                <a:ea typeface="Osaka" charset="0"/>
                <a:cs typeface="Osaka" charset="0"/>
              </a:rPr>
              <a:t>What was the same as your life? </a:t>
            </a:r>
          </a:p>
          <a:p>
            <a:r>
              <a:rPr lang="ja-JP" altLang="en-US" sz="3200">
                <a:latin typeface="Times-Roman" charset="0"/>
                <a:ea typeface="Osaka" charset="0"/>
                <a:cs typeface="Osaka" charset="0"/>
              </a:rPr>
              <a:t>Your character? Your dreams? What is different?. </a:t>
            </a:r>
            <a:endParaRPr lang="en-US" altLang="ja-JP" sz="3200">
              <a:latin typeface="Times-Roman" charset="0"/>
              <a:ea typeface="Osaka" charset="0"/>
              <a:cs typeface="Osaka" charset="0"/>
            </a:endParaRPr>
          </a:p>
          <a:p>
            <a:r>
              <a:rPr lang="ja-JP" altLang="en-US" sz="4000" b="1">
                <a:solidFill>
                  <a:srgbClr val="800000"/>
                </a:solidFill>
                <a:latin typeface="Times-Bold" charset="0"/>
                <a:ea typeface="Osaka" charset="0"/>
                <a:cs typeface="Osaka" charset="0"/>
              </a:rPr>
              <a:t>The story.			My life.</a:t>
            </a:r>
            <a:endParaRPr lang="ja-JP" altLang="en-US" sz="3200">
              <a:solidFill>
                <a:srgbClr val="800000"/>
              </a:solidFill>
              <a:latin typeface="Times-Roman" charset="0"/>
              <a:ea typeface="Osaka" charset="0"/>
              <a:cs typeface="Osaka" charset="0"/>
            </a:endParaRPr>
          </a:p>
          <a:p>
            <a:endParaRPr lang="ja-JP" altLang="en-US" sz="1800">
              <a:latin typeface="Times-Roman" charset="0"/>
              <a:ea typeface="Osaka" charset="0"/>
              <a:cs typeface="Osaka" charset="0"/>
            </a:endParaRPr>
          </a:p>
        </p:txBody>
      </p:sp>
      <p:sp>
        <p:nvSpPr>
          <p:cNvPr id="212995" name="Rectangle 5"/>
          <p:cNvSpPr>
            <a:spLocks noChangeArrowheads="1"/>
          </p:cNvSpPr>
          <p:nvPr/>
        </p:nvSpPr>
        <p:spPr bwMode="auto">
          <a:xfrm>
            <a:off x="990600" y="4800600"/>
            <a:ext cx="46482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4000" b="1">
              <a:solidFill>
                <a:srgbClr val="FE1C4F"/>
              </a:solidFill>
              <a:ea typeface="Osaka" charset="0"/>
              <a:cs typeface="Osaka" charset="0"/>
            </a:endParaRPr>
          </a:p>
          <a:p>
            <a:pPr>
              <a:lnSpc>
                <a:spcPct val="0"/>
              </a:lnSpc>
            </a:pPr>
            <a:endParaRPr lang="ja-JP" altLang="en-US" sz="4000" b="1">
              <a:solidFill>
                <a:srgbClr val="800000"/>
              </a:solidFill>
              <a:ea typeface="Osaka" charset="0"/>
              <a:cs typeface="Osaka" charset="0"/>
            </a:endParaRPr>
          </a:p>
          <a:p>
            <a:pPr>
              <a:lnSpc>
                <a:spcPct val="30000"/>
              </a:lnSpc>
            </a:pPr>
            <a:r>
              <a:rPr lang="ja-JP" altLang="en-US" sz="3200" b="1">
                <a:solidFill>
                  <a:srgbClr val="800000"/>
                </a:solidFill>
                <a:ea typeface="Osaka" charset="0"/>
                <a:cs typeface="Osaka" charset="0"/>
              </a:rPr>
              <a:t>------------------</a:t>
            </a:r>
            <a:endParaRPr lang="en-US" altLang="ja-JP" sz="3200" b="1">
              <a:solidFill>
                <a:srgbClr val="800000"/>
              </a:solidFill>
              <a:ea typeface="Osaka" charset="0"/>
              <a:cs typeface="Osaka" charset="0"/>
            </a:endParaRPr>
          </a:p>
          <a:p>
            <a:pPr>
              <a:lnSpc>
                <a:spcPct val="30000"/>
              </a:lnSpc>
            </a:pPr>
            <a:r>
              <a:rPr lang="ja-JP" altLang="en-US" sz="3200" b="1">
                <a:solidFill>
                  <a:srgbClr val="800000"/>
                </a:solidFill>
                <a:ea typeface="Osaka" charset="0"/>
                <a:cs typeface="Osaka" charset="0"/>
              </a:rPr>
              <a:t>Your opinion:</a:t>
            </a:r>
            <a:endParaRPr lang="ja-JP" altLang="en-US" sz="1800">
              <a:solidFill>
                <a:srgbClr val="800000"/>
              </a:solidFill>
              <a:ea typeface="Osaka" charset="0"/>
              <a:cs typeface="Osaka" charset="0"/>
            </a:endParaRPr>
          </a:p>
        </p:txBody>
      </p:sp>
      <p:sp>
        <p:nvSpPr>
          <p:cNvPr id="212996" name="Rectangle 6"/>
          <p:cNvSpPr>
            <a:spLocks noChangeArrowheads="1"/>
          </p:cNvSpPr>
          <p:nvPr/>
        </p:nvSpPr>
        <p:spPr bwMode="auto">
          <a:xfrm>
            <a:off x="1066800" y="59436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Monotype Sorts" charset="0"/>
              <a:buChar char="p"/>
            </a:pPr>
            <a:r>
              <a:rPr lang="ja-JP" altLang="en-US" sz="2800">
                <a:latin typeface="Times-Roman" charset="0"/>
                <a:ea typeface="Osaka" charset="0"/>
                <a:cs typeface="Osaka" charset="0"/>
              </a:rPr>
              <a:t>Good </a:t>
            </a:r>
            <a:r>
              <a:rPr lang="ja-JP" altLang="en-US" sz="2800">
                <a:latin typeface="Wingdings" charset="0"/>
                <a:ea typeface="Osaka" charset="0"/>
                <a:cs typeface="Osaka" charset="0"/>
                <a:sym typeface="Wingdings" charset="0"/>
              </a:rPr>
              <a:t></a:t>
            </a:r>
            <a:r>
              <a:rPr lang="ja-JP" altLang="en-US" sz="2800" b="1">
                <a:latin typeface="Times-Bold" charset="0"/>
                <a:ea typeface="Osaka" charset="0"/>
                <a:cs typeface="Osaka" charset="0"/>
                <a:sym typeface="Wingdings" charset="0"/>
              </a:rPr>
              <a:t> </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Average </a:t>
            </a:r>
            <a:r>
              <a:rPr lang="ja-JP" altLang="en-US" sz="2800">
                <a:latin typeface="Wingdings" charset="0"/>
                <a:ea typeface="Osaka" charset="0"/>
                <a:cs typeface="Osaka" charset="0"/>
                <a:sym typeface="Wingdings" charset="0"/>
              </a:rPr>
              <a:t></a:t>
            </a:r>
            <a:r>
              <a:rPr lang="ja-JP" altLang="en-US" sz="2800">
                <a:latin typeface="Times-Roman" charset="0"/>
                <a:ea typeface="Osaka" charset="0"/>
                <a:cs typeface="Osaka" charset="0"/>
              </a:rPr>
              <a:t> </a:t>
            </a:r>
            <a:r>
              <a:rPr lang="en-US" altLang="ja-JP" sz="2800">
                <a:latin typeface="Monotype Sorts" charset="0"/>
                <a:cs typeface="Monotype Sorts" charset="0"/>
              </a:rPr>
              <a:t>p</a:t>
            </a:r>
            <a:r>
              <a:rPr lang="ja-JP" altLang="en-US" sz="2800">
                <a:latin typeface="Times-Roman" charset="0"/>
                <a:ea typeface="Osaka" charset="0"/>
                <a:cs typeface="Osaka" charset="0"/>
              </a:rPr>
              <a:t> Poor </a:t>
            </a:r>
            <a:r>
              <a:rPr lang="ja-JP" altLang="en-US" sz="2800">
                <a:latin typeface="Wingdings" charset="0"/>
                <a:ea typeface="Osaka" charset="0"/>
                <a:cs typeface="Osaka" charset="0"/>
                <a:sym typeface="Wingdings" charset="0"/>
              </a:rPr>
              <a:t></a:t>
            </a:r>
            <a:endParaRPr lang="ja-JP" altLang="en-US" sz="1800">
              <a:latin typeface="Times-Roman" charset="0"/>
              <a:ea typeface="Osaka" charset="0"/>
              <a:cs typeface="Osaka" charset="0"/>
              <a:sym typeface="Wingdings" charset="0"/>
            </a:endParaRPr>
          </a:p>
        </p:txBody>
      </p:sp>
      <p:sp>
        <p:nvSpPr>
          <p:cNvPr id="212997" name="Line 7"/>
          <p:cNvSpPr>
            <a:spLocks noChangeShapeType="1"/>
          </p:cNvSpPr>
          <p:nvPr/>
        </p:nvSpPr>
        <p:spPr bwMode="auto">
          <a:xfrm>
            <a:off x="3657600" y="3429000"/>
            <a:ext cx="0" cy="1981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47649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7" name="Rounded Rectangle 6"/>
          <p:cNvSpPr/>
          <p:nvPr/>
        </p:nvSpPr>
        <p:spPr>
          <a:xfrm>
            <a:off x="177801" y="649697"/>
            <a:ext cx="4876799" cy="2174526"/>
          </a:xfrm>
          <a:prstGeom prst="round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2401" y="700565"/>
            <a:ext cx="4902199" cy="2123658"/>
          </a:xfrm>
          <a:prstGeom prst="rect">
            <a:avLst/>
          </a:prstGeom>
        </p:spPr>
        <p:txBody>
          <a:bodyPr wrap="square">
            <a:spAutoFit/>
          </a:bodyPr>
          <a:lstStyle/>
          <a:p>
            <a:r>
              <a:rPr lang="en-US" sz="6600" b="1" dirty="0" smtClean="0">
                <a:solidFill>
                  <a:srgbClr val="800000"/>
                </a:solidFill>
                <a:latin typeface="Gill Sans"/>
                <a:cs typeface="Gill Sans"/>
              </a:rPr>
              <a:t>Interesting texts</a:t>
            </a:r>
            <a:endParaRPr lang="en-US" sz="6600" dirty="0"/>
          </a:p>
        </p:txBody>
      </p:sp>
    </p:spTree>
    <p:extLst>
      <p:ext uri="{BB962C8B-B14F-4D97-AF65-F5344CB8AC3E}">
        <p14:creationId xmlns:p14="http://schemas.microsoft.com/office/powerpoint/2010/main" val="669729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1863725" y="228600"/>
            <a:ext cx="7310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6000" b="1">
                <a:solidFill>
                  <a:srgbClr val="800000"/>
                </a:solidFill>
                <a:ea typeface="Osaka" charset="0"/>
                <a:cs typeface="Osaka" charset="0"/>
              </a:rPr>
              <a:t>Instant book report</a:t>
            </a:r>
            <a:endParaRPr lang="ja-JP" altLang="en-US" sz="1800">
              <a:solidFill>
                <a:srgbClr val="800000"/>
              </a:solidFill>
              <a:ea typeface="Osaka" charset="0"/>
              <a:cs typeface="Osaka" charset="0"/>
            </a:endParaRPr>
          </a:p>
        </p:txBody>
      </p:sp>
      <p:pic>
        <p:nvPicPr>
          <p:cNvPr id="16179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28600"/>
            <a:ext cx="954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5"/>
          <p:cNvSpPr>
            <a:spLocks noChangeArrowheads="1"/>
          </p:cNvSpPr>
          <p:nvPr/>
        </p:nvSpPr>
        <p:spPr bwMode="auto">
          <a:xfrm>
            <a:off x="1868488" y="1524000"/>
            <a:ext cx="76009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ja-JP" sz="3200" b="1">
                <a:latin typeface="Palatino" charset="0"/>
                <a:ea typeface="Osaka" charset="0"/>
                <a:cs typeface="Osaka" charset="0"/>
              </a:rPr>
              <a:t>I read (am reading) a book called ____.</a:t>
            </a:r>
          </a:p>
          <a:p>
            <a:r>
              <a:rPr lang="en-GB" altLang="ja-JP" sz="3200" b="1">
                <a:latin typeface="Palatino" charset="0"/>
                <a:ea typeface="Osaka" charset="0"/>
                <a:cs typeface="Osaka" charset="0"/>
              </a:rPr>
              <a:t>It's a(n) _______________ </a:t>
            </a:r>
          </a:p>
          <a:p>
            <a:r>
              <a:rPr lang="en-GB" altLang="ja-JP" sz="2000" b="1">
                <a:latin typeface="Palatino" charset="0"/>
                <a:ea typeface="Osaka" charset="0"/>
                <a:cs typeface="Osaka" charset="0"/>
              </a:rPr>
              <a:t> </a:t>
            </a:r>
            <a:r>
              <a:rPr lang="en-GB" altLang="ja-JP" sz="2000" b="1">
                <a:solidFill>
                  <a:srgbClr val="800000"/>
                </a:solidFill>
                <a:latin typeface="Palatino" charset="0"/>
                <a:ea typeface="Osaka" charset="0"/>
                <a:cs typeface="Osaka" charset="0"/>
              </a:rPr>
              <a:t>  (mystery, science fiction book,  </a:t>
            </a:r>
          </a:p>
          <a:p>
            <a:r>
              <a:rPr lang="en-GB" altLang="ja-JP" sz="2000" b="1">
                <a:solidFill>
                  <a:srgbClr val="800000"/>
                </a:solidFill>
                <a:latin typeface="Palatino" charset="0"/>
                <a:ea typeface="Osaka" charset="0"/>
                <a:cs typeface="Osaka" charset="0"/>
              </a:rPr>
              <a:t>	love story, detective story, etc.) </a:t>
            </a:r>
          </a:p>
          <a:p>
            <a:r>
              <a:rPr lang="en-GB" altLang="ja-JP" sz="3200" b="1">
                <a:latin typeface="Palatino" charset="0"/>
                <a:ea typeface="Osaka" charset="0"/>
                <a:cs typeface="Osaka" charset="0"/>
              </a:rPr>
              <a:t>It's about ______________.</a:t>
            </a:r>
          </a:p>
          <a:p>
            <a:r>
              <a:rPr lang="en-GB" altLang="ja-JP" sz="3200" b="1">
                <a:latin typeface="Palatino" charset="0"/>
                <a:ea typeface="Osaka" charset="0"/>
                <a:cs typeface="Osaka" charset="0"/>
              </a:rPr>
              <a:t>The main characters are ____________.</a:t>
            </a:r>
          </a:p>
          <a:p>
            <a:r>
              <a:rPr lang="en-GB" altLang="ja-JP" sz="2000" b="1">
                <a:latin typeface="Palatino" charset="0"/>
                <a:ea typeface="Osaka" charset="0"/>
                <a:cs typeface="Osaka" charset="0"/>
              </a:rPr>
              <a:t>		</a:t>
            </a:r>
            <a:r>
              <a:rPr lang="en-GB" altLang="ja-JP" sz="2000" b="1">
                <a:solidFill>
                  <a:srgbClr val="800000"/>
                </a:solidFill>
                <a:latin typeface="Palatino" charset="0"/>
                <a:ea typeface="Osaka" charset="0"/>
                <a:cs typeface="Osaka" charset="0"/>
              </a:rPr>
              <a:t>(names,  jobs, personalities) </a:t>
            </a:r>
          </a:p>
          <a:p>
            <a:r>
              <a:rPr lang="en-GB" altLang="ja-JP" sz="3200" b="1">
                <a:latin typeface="Palatino" charset="0"/>
                <a:ea typeface="Osaka" charset="0"/>
                <a:cs typeface="Osaka" charset="0"/>
              </a:rPr>
              <a:t>In the story, there was a problem.  ____.</a:t>
            </a:r>
          </a:p>
          <a:p>
            <a:endParaRPr lang="en-GB" altLang="ja-JP" sz="3200" b="1">
              <a:latin typeface="Palatino" charset="0"/>
              <a:ea typeface="Osaka" charset="0"/>
              <a:cs typeface="Osaka" charset="0"/>
            </a:endParaRPr>
          </a:p>
          <a:p>
            <a:r>
              <a:rPr lang="en-GB" altLang="ja-JP" sz="3200" b="1">
                <a:solidFill>
                  <a:srgbClr val="FF0000"/>
                </a:solidFill>
                <a:latin typeface="Monotype Sorts" charset="0"/>
                <a:ea typeface="Osaka" charset="0"/>
                <a:cs typeface="Osaka" charset="0"/>
                <a:sym typeface="Monotype Sorts" charset="0"/>
              </a:rPr>
              <a:t></a:t>
            </a:r>
            <a:r>
              <a:rPr lang="en-GB" altLang="ja-JP" sz="3200" b="1">
                <a:latin typeface="Monotype Sorts" charset="0"/>
                <a:ea typeface="Osaka" charset="0"/>
                <a:cs typeface="Osaka" charset="0"/>
                <a:sym typeface="Monotype Sorts" charset="0"/>
              </a:rPr>
              <a:t></a:t>
            </a:r>
            <a:r>
              <a:rPr lang="en-GB" altLang="ja-JP" sz="3200" b="1">
                <a:latin typeface="Palatino" charset="0"/>
                <a:ea typeface="Osaka" charset="0"/>
                <a:cs typeface="Osaka" charset="0"/>
              </a:rPr>
              <a:t>I liked/didn't like it because _______.	</a:t>
            </a:r>
          </a:p>
          <a:p>
            <a:endParaRPr lang="en-GB" altLang="ja-JP" sz="1800" b="1">
              <a:latin typeface="Palatino" charset="0"/>
              <a:ea typeface="Osaka" charset="0"/>
              <a:cs typeface="Osaka" charset="0"/>
            </a:endParaRPr>
          </a:p>
          <a:p>
            <a:endParaRPr lang="ja-JP" altLang="en-US" sz="1800">
              <a:ea typeface="Osaka" charset="0"/>
              <a:cs typeface="Osaka" charset="0"/>
            </a:endParaRPr>
          </a:p>
        </p:txBody>
      </p:sp>
    </p:spTree>
    <p:extLst>
      <p:ext uri="{BB962C8B-B14F-4D97-AF65-F5344CB8AC3E}">
        <p14:creationId xmlns:p14="http://schemas.microsoft.com/office/powerpoint/2010/main" val="403360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31692" y="76200"/>
            <a:ext cx="3733521" cy="3939540"/>
          </a:xfrm>
          <a:prstGeom prst="rect">
            <a:avLst/>
          </a:prstGeom>
          <a:solidFill>
            <a:schemeClr val="bg1"/>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600" b="1" dirty="0" smtClean="0">
                <a:solidFill>
                  <a:srgbClr val="800000"/>
                </a:solidFill>
                <a:latin typeface="Gill Sans"/>
                <a:cs typeface="Gill Sans"/>
              </a:rPr>
              <a:t>SURF</a:t>
            </a:r>
            <a:endParaRPr lang="en-US" sz="9600" b="1" dirty="0">
              <a:solidFill>
                <a:srgbClr val="800000"/>
              </a:solidFill>
              <a:latin typeface="Gill Sans"/>
              <a:cs typeface="Gill Sans"/>
            </a:endParaRP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pic>
        <p:nvPicPr>
          <p:cNvPr id="3" name="Picture 2"/>
          <p:cNvPicPr>
            <a:picLocks noChangeAspect="1"/>
          </p:cNvPicPr>
          <p:nvPr/>
        </p:nvPicPr>
        <p:blipFill>
          <a:blip r:embed="rId3"/>
          <a:stretch>
            <a:fillRect/>
          </a:stretch>
        </p:blipFill>
        <p:spPr>
          <a:xfrm>
            <a:off x="6370" y="0"/>
            <a:ext cx="4569132" cy="6858000"/>
          </a:xfrm>
          <a:prstGeom prst="rect">
            <a:avLst/>
          </a:prstGeom>
        </p:spPr>
      </p:pic>
      <p:sp>
        <p:nvSpPr>
          <p:cNvPr id="4" name="Rounded Rectangle 3"/>
          <p:cNvSpPr/>
          <p:nvPr/>
        </p:nvSpPr>
        <p:spPr>
          <a:xfrm>
            <a:off x="2724735" y="3399692"/>
            <a:ext cx="2198957" cy="801077"/>
          </a:xfrm>
          <a:prstGeom prst="round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5"/>
          <p:cNvSpPr txBox="1">
            <a:spLocks noChangeArrowheads="1"/>
          </p:cNvSpPr>
          <p:nvPr/>
        </p:nvSpPr>
        <p:spPr bwMode="auto">
          <a:xfrm>
            <a:off x="2720831" y="2171780"/>
            <a:ext cx="6454726"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Sustained</a:t>
            </a:r>
            <a:endParaRPr lang="en-US" sz="6600" b="1" dirty="0">
              <a:latin typeface="Gill Sans"/>
              <a:cs typeface="Gill Sans"/>
            </a:endParaRPr>
          </a:p>
          <a:p>
            <a:pPr algn="r" eaLnBrk="1" hangingPunct="1"/>
            <a:r>
              <a:rPr lang="en-US" sz="6600" b="1" dirty="0" smtClean="0">
                <a:latin typeface="Gill Sans"/>
                <a:cs typeface="Gill Sans"/>
              </a:rPr>
              <a:t>Uninterrupted </a:t>
            </a:r>
            <a:endParaRPr lang="en-US" sz="6600" b="1" dirty="0">
              <a:latin typeface="Gill Sans"/>
              <a:cs typeface="Gill Sans"/>
            </a:endParaRPr>
          </a:p>
          <a:p>
            <a:pPr algn="r" eaLnBrk="1" hangingPunct="1"/>
            <a:r>
              <a:rPr lang="en-US" sz="6600" b="1" dirty="0">
                <a:latin typeface="Gill Sans"/>
                <a:cs typeface="Gill Sans"/>
              </a:rPr>
              <a:t> </a:t>
            </a:r>
            <a:r>
              <a:rPr lang="en-US" sz="6600" b="1" dirty="0" smtClean="0">
                <a:latin typeface="Gill Sans"/>
                <a:cs typeface="Gill Sans"/>
              </a:rPr>
              <a:t>Reading</a:t>
            </a:r>
          </a:p>
          <a:p>
            <a:pPr algn="r" eaLnBrk="1" hangingPunct="1"/>
            <a:r>
              <a:rPr lang="en-US" sz="6600" b="1" dirty="0">
                <a:latin typeface="Gill Sans"/>
                <a:cs typeface="Gill Sans"/>
              </a:rPr>
              <a:t>f</a:t>
            </a:r>
            <a:r>
              <a:rPr lang="en-US" sz="6600" b="1" dirty="0" smtClean="0">
                <a:latin typeface="Gill Sans"/>
                <a:cs typeface="Gill Sans"/>
              </a:rPr>
              <a:t>or Fun</a:t>
            </a:r>
            <a:r>
              <a:rPr lang="en-US" sz="6600" b="1" dirty="0" smtClean="0">
                <a:latin typeface="Calibri" charset="0"/>
              </a:rPr>
              <a:t> </a:t>
            </a:r>
            <a:endParaRPr lang="en-US" sz="6600" b="1" dirty="0">
              <a:latin typeface="Calibri" charset="0"/>
            </a:endParaRPr>
          </a:p>
        </p:txBody>
      </p:sp>
    </p:spTree>
    <p:extLst>
      <p:ext uri="{BB962C8B-B14F-4D97-AF65-F5344CB8AC3E}">
        <p14:creationId xmlns:p14="http://schemas.microsoft.com/office/powerpoint/2010/main" val="385541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1" y="0"/>
            <a:ext cx="4724401" cy="70329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2435" y="1016000"/>
            <a:ext cx="6121165" cy="3467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894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nchor="t"/>
          <a:lstStyle/>
          <a:p>
            <a:pPr eaLnBrk="1" hangingPunct="1"/>
            <a:endParaRPr kumimoji="0" lang="ja-JP" altLang="en-US">
              <a:latin typeface="Calibri" charset="0"/>
              <a:ea typeface="ＭＳ Ｐゴシック" charset="0"/>
              <a:cs typeface="ＭＳ Ｐゴシック" charset="0"/>
            </a:endParaRPr>
          </a:p>
        </p:txBody>
      </p:sp>
      <p:sp>
        <p:nvSpPr>
          <p:cNvPr id="159746" name="Content Placeholder 2"/>
          <p:cNvSpPr>
            <a:spLocks noGrp="1"/>
          </p:cNvSpPr>
          <p:nvPr>
            <p:ph idx="1"/>
          </p:nvPr>
        </p:nvSpPr>
        <p:spPr/>
        <p:txBody>
          <a:bodyPr/>
          <a:lstStyle/>
          <a:p>
            <a:pPr eaLnBrk="1" hangingPunct="1"/>
            <a:r>
              <a:rPr kumimoji="0" lang="en-US" altLang="ja-JP">
                <a:latin typeface="Calibri" charset="0"/>
                <a:ea typeface="ＭＳ Ｐゴシック" charset="0"/>
                <a:cs typeface="ＭＳ Ｐゴシック" charset="0"/>
              </a:rPr>
              <a:t>Thni</a:t>
            </a:r>
          </a:p>
        </p:txBody>
      </p:sp>
      <p:pic>
        <p:nvPicPr>
          <p:cNvPr id="159747"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200" y="-32121"/>
            <a:ext cx="5181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105400" y="0"/>
            <a:ext cx="4038600" cy="68580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8800" b="1">
                <a:solidFill>
                  <a:srgbClr val="800000"/>
                </a:solidFill>
                <a:latin typeface="Arial" charset="0"/>
                <a:ea typeface="ＭＳ Ｐゴシック" charset="0"/>
                <a:cs typeface="Arial" charset="0"/>
              </a:rPr>
              <a:t>Think</a:t>
            </a:r>
          </a:p>
          <a:p>
            <a:pPr algn="ctr">
              <a:defRPr/>
            </a:pPr>
            <a:r>
              <a:rPr lang="en-US" altLang="ja-JP" sz="8800" b="1">
                <a:solidFill>
                  <a:srgbClr val="800000"/>
                </a:solidFill>
                <a:latin typeface="Arial" charset="0"/>
                <a:ea typeface="ＭＳ Ｐゴシック" charset="0"/>
                <a:cs typeface="Arial" charset="0"/>
              </a:rPr>
              <a:t>time</a:t>
            </a:r>
          </a:p>
          <a:p>
            <a:pPr algn="ctr">
              <a:defRPr/>
            </a:pPr>
            <a:endParaRPr lang="en-US" altLang="ja-JP" sz="8800" b="1">
              <a:solidFill>
                <a:srgbClr val="800000"/>
              </a:solidFill>
              <a:latin typeface="Calibri" charset="0"/>
              <a:ea typeface="ＭＳ Ｐゴシック" charset="0"/>
              <a:cs typeface="ＭＳ Ｐゴシック" charset="0"/>
            </a:endParaRPr>
          </a:p>
          <a:p>
            <a:pPr algn="ctr">
              <a:defRPr/>
            </a:pPr>
            <a:endParaRPr lang="en-US" altLang="ja-JP" sz="8800" b="1">
              <a:solidFill>
                <a:srgbClr val="800000"/>
              </a:solidFill>
              <a:latin typeface="Calibri" charset="0"/>
              <a:ea typeface="ＭＳ Ｐゴシック" charset="0"/>
              <a:cs typeface="ＭＳ Ｐゴシック" charset="0"/>
            </a:endParaRPr>
          </a:p>
          <a:p>
            <a:pPr algn="ctr">
              <a:defRPr/>
            </a:pPr>
            <a:endParaRPr lang="ja-JP" altLang="en-US" sz="8800" b="1">
              <a:solidFill>
                <a:srgbClr val="FFFFFF"/>
              </a:solidFill>
              <a:latin typeface="Calibri" charset="0"/>
              <a:ea typeface="ＭＳ Ｐゴシック" charset="0"/>
              <a:cs typeface="ＭＳ Ｐゴシック" charset="0"/>
            </a:endParaRPr>
          </a:p>
        </p:txBody>
      </p:sp>
      <p:pic>
        <p:nvPicPr>
          <p:cNvPr id="6" name="45 Audio Track.aiff">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57200" y="6545263"/>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05400" y="-685800"/>
            <a:ext cx="4038600" cy="7543800"/>
          </a:xfrm>
          <a:prstGeom prst="rect">
            <a:avLst/>
          </a:prstGeom>
          <a:solidFill>
            <a:srgbClr val="FFDC0D"/>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sz="8800" b="1">
                <a:solidFill>
                  <a:srgbClr val="800000"/>
                </a:solidFill>
                <a:latin typeface="Arial" charset="0"/>
                <a:ea typeface="ＭＳ Ｐゴシック" charset="0"/>
                <a:cs typeface="Arial" charset="0"/>
              </a:rPr>
              <a:t>Think</a:t>
            </a:r>
          </a:p>
          <a:p>
            <a:pPr algn="ctr">
              <a:defRPr/>
            </a:pPr>
            <a:r>
              <a:rPr lang="en-US" altLang="ja-JP" sz="8800" b="1">
                <a:solidFill>
                  <a:srgbClr val="800000"/>
                </a:solidFill>
                <a:latin typeface="Arial" charset="0"/>
                <a:ea typeface="ＭＳ Ｐゴシック" charset="0"/>
                <a:cs typeface="Arial" charset="0"/>
              </a:rPr>
              <a:t>time</a:t>
            </a:r>
          </a:p>
          <a:p>
            <a:pPr algn="ctr">
              <a:defRPr/>
            </a:pPr>
            <a:endParaRPr lang="en-US" altLang="ja-JP" sz="8800" b="1">
              <a:solidFill>
                <a:srgbClr val="800000"/>
              </a:solidFill>
              <a:latin typeface="Calibri" charset="0"/>
              <a:ea typeface="ＭＳ Ｐゴシック" charset="0"/>
              <a:cs typeface="ＭＳ Ｐゴシック" charset="0"/>
            </a:endParaRPr>
          </a:p>
          <a:p>
            <a:pPr algn="ctr">
              <a:defRPr/>
            </a:pPr>
            <a:endParaRPr lang="en-US" altLang="ja-JP" sz="8800" b="1">
              <a:solidFill>
                <a:srgbClr val="800000"/>
              </a:solidFill>
              <a:latin typeface="Calibri" charset="0"/>
              <a:ea typeface="ＭＳ Ｐゴシック" charset="0"/>
              <a:cs typeface="ＭＳ Ｐゴシック" charset="0"/>
            </a:endParaRPr>
          </a:p>
          <a:p>
            <a:pPr algn="ctr">
              <a:defRPr/>
            </a:pPr>
            <a:endParaRPr lang="ja-JP" altLang="en-US" sz="8800" b="1">
              <a:solidFill>
                <a:srgbClr val="FFFFFF"/>
              </a:solidFill>
              <a:latin typeface="Calibri" charset="0"/>
              <a:ea typeface="ＭＳ Ｐゴシック" charset="0"/>
              <a:cs typeface="ＭＳ Ｐゴシック" charset="0"/>
            </a:endParaRPr>
          </a:p>
        </p:txBody>
      </p:sp>
      <p:sp>
        <p:nvSpPr>
          <p:cNvPr id="8" name="TextBox 7"/>
          <p:cNvSpPr txBox="1">
            <a:spLocks noChangeArrowheads="1"/>
          </p:cNvSpPr>
          <p:nvPr/>
        </p:nvSpPr>
        <p:spPr bwMode="auto">
          <a:xfrm>
            <a:off x="5029200" y="3505200"/>
            <a:ext cx="4254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b="1">
                <a:solidFill>
                  <a:srgbClr val="008000"/>
                </a:solidFill>
              </a:rPr>
              <a:t>What do I </a:t>
            </a:r>
          </a:p>
          <a:p>
            <a:pPr eaLnBrk="1" hangingPunct="1"/>
            <a:r>
              <a:rPr lang="en-US" altLang="ja-JP" sz="4800" b="1">
                <a:solidFill>
                  <a:srgbClr val="008000"/>
                </a:solidFill>
              </a:rPr>
              <a:t>  want to say?</a:t>
            </a:r>
          </a:p>
        </p:txBody>
      </p:sp>
      <p:sp>
        <p:nvSpPr>
          <p:cNvPr id="9" name="TextBox 8"/>
          <p:cNvSpPr txBox="1">
            <a:spLocks noChangeArrowheads="1"/>
          </p:cNvSpPr>
          <p:nvPr/>
        </p:nvSpPr>
        <p:spPr bwMode="auto">
          <a:xfrm>
            <a:off x="5588000" y="5287963"/>
            <a:ext cx="4927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b="1">
                <a:solidFill>
                  <a:srgbClr val="008000"/>
                </a:solidFill>
              </a:rPr>
              <a:t>How will I </a:t>
            </a:r>
          </a:p>
          <a:p>
            <a:pPr eaLnBrk="1" hangingPunct="1"/>
            <a:r>
              <a:rPr lang="en-US" altLang="ja-JP" sz="4800" b="1">
                <a:solidFill>
                  <a:srgbClr val="008000"/>
                </a:solidFill>
              </a:rPr>
              <a:t>  say it?</a:t>
            </a:r>
          </a:p>
        </p:txBody>
      </p:sp>
    </p:spTree>
    <p:extLst>
      <p:ext uri="{BB962C8B-B14F-4D97-AF65-F5344CB8AC3E}">
        <p14:creationId xmlns:p14="http://schemas.microsoft.com/office/powerpoint/2010/main" val="3456277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6"/>
                                        </p:tgtEl>
                                      </p:cBhvr>
                                    </p:cmd>
                                  </p:childTnLst>
                                </p:cTn>
                              </p:par>
                            </p:childTnLst>
                          </p:cTn>
                        </p:par>
                      </p:childTnLst>
                    </p:cTn>
                  </p:par>
                </p:childTnLst>
              </p:cTn>
              <p:nextCondLst>
                <p:cond evt="onClick" delay="0">
                  <p:tgtEl>
                    <p:spTgt spid="6"/>
                  </p:tgtEl>
                </p:cond>
              </p:nextCondLst>
            </p:seq>
            <p:audio>
              <p:cMediaNode numSld="2">
                <p:cTn id="20"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1863725" y="228600"/>
            <a:ext cx="7310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6000" b="1">
                <a:solidFill>
                  <a:srgbClr val="800000"/>
                </a:solidFill>
                <a:ea typeface="Osaka" charset="0"/>
                <a:cs typeface="Osaka" charset="0"/>
              </a:rPr>
              <a:t>Instant book report</a:t>
            </a:r>
            <a:endParaRPr lang="ja-JP" altLang="en-US" sz="1800">
              <a:solidFill>
                <a:srgbClr val="800000"/>
              </a:solidFill>
              <a:ea typeface="Osaka" charset="0"/>
              <a:cs typeface="Osaka" charset="0"/>
            </a:endParaRPr>
          </a:p>
        </p:txBody>
      </p:sp>
      <p:pic>
        <p:nvPicPr>
          <p:cNvPr id="16179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28600"/>
            <a:ext cx="954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5"/>
          <p:cNvSpPr>
            <a:spLocks noChangeArrowheads="1"/>
          </p:cNvSpPr>
          <p:nvPr/>
        </p:nvSpPr>
        <p:spPr bwMode="auto">
          <a:xfrm>
            <a:off x="1868488" y="1524000"/>
            <a:ext cx="76009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ja-JP" sz="3200" b="1">
                <a:latin typeface="Palatino" charset="0"/>
                <a:ea typeface="Osaka" charset="0"/>
                <a:cs typeface="Osaka" charset="0"/>
              </a:rPr>
              <a:t>I read (am reading) a book called ____.</a:t>
            </a:r>
          </a:p>
          <a:p>
            <a:r>
              <a:rPr lang="en-GB" altLang="ja-JP" sz="3200" b="1">
                <a:latin typeface="Palatino" charset="0"/>
                <a:ea typeface="Osaka" charset="0"/>
                <a:cs typeface="Osaka" charset="0"/>
              </a:rPr>
              <a:t>It's a(n) _______________ </a:t>
            </a:r>
          </a:p>
          <a:p>
            <a:r>
              <a:rPr lang="en-GB" altLang="ja-JP" sz="2000" b="1">
                <a:latin typeface="Palatino" charset="0"/>
                <a:ea typeface="Osaka" charset="0"/>
                <a:cs typeface="Osaka" charset="0"/>
              </a:rPr>
              <a:t> </a:t>
            </a:r>
            <a:r>
              <a:rPr lang="en-GB" altLang="ja-JP" sz="2000" b="1">
                <a:solidFill>
                  <a:srgbClr val="800000"/>
                </a:solidFill>
                <a:latin typeface="Palatino" charset="0"/>
                <a:ea typeface="Osaka" charset="0"/>
                <a:cs typeface="Osaka" charset="0"/>
              </a:rPr>
              <a:t>  (mystery, science fiction book,  </a:t>
            </a:r>
          </a:p>
          <a:p>
            <a:r>
              <a:rPr lang="en-GB" altLang="ja-JP" sz="2000" b="1">
                <a:solidFill>
                  <a:srgbClr val="800000"/>
                </a:solidFill>
                <a:latin typeface="Palatino" charset="0"/>
                <a:ea typeface="Osaka" charset="0"/>
                <a:cs typeface="Osaka" charset="0"/>
              </a:rPr>
              <a:t>	love story, detective story, etc.) </a:t>
            </a:r>
          </a:p>
          <a:p>
            <a:r>
              <a:rPr lang="en-GB" altLang="ja-JP" sz="3200" b="1">
                <a:latin typeface="Palatino" charset="0"/>
                <a:ea typeface="Osaka" charset="0"/>
                <a:cs typeface="Osaka" charset="0"/>
              </a:rPr>
              <a:t>It's about ______________.</a:t>
            </a:r>
          </a:p>
          <a:p>
            <a:r>
              <a:rPr lang="en-GB" altLang="ja-JP" sz="3200" b="1">
                <a:latin typeface="Palatino" charset="0"/>
                <a:ea typeface="Osaka" charset="0"/>
                <a:cs typeface="Osaka" charset="0"/>
              </a:rPr>
              <a:t>The main characters are ____________.</a:t>
            </a:r>
          </a:p>
          <a:p>
            <a:r>
              <a:rPr lang="en-GB" altLang="ja-JP" sz="2000" b="1">
                <a:latin typeface="Palatino" charset="0"/>
                <a:ea typeface="Osaka" charset="0"/>
                <a:cs typeface="Osaka" charset="0"/>
              </a:rPr>
              <a:t>		</a:t>
            </a:r>
            <a:r>
              <a:rPr lang="en-GB" altLang="ja-JP" sz="2000" b="1">
                <a:solidFill>
                  <a:srgbClr val="800000"/>
                </a:solidFill>
                <a:latin typeface="Palatino" charset="0"/>
                <a:ea typeface="Osaka" charset="0"/>
                <a:cs typeface="Osaka" charset="0"/>
              </a:rPr>
              <a:t>(names,  jobs, personalities) </a:t>
            </a:r>
          </a:p>
          <a:p>
            <a:r>
              <a:rPr lang="en-GB" altLang="ja-JP" sz="3200" b="1">
                <a:latin typeface="Palatino" charset="0"/>
                <a:ea typeface="Osaka" charset="0"/>
                <a:cs typeface="Osaka" charset="0"/>
              </a:rPr>
              <a:t>In the story, there was a problem.  ____.</a:t>
            </a:r>
          </a:p>
          <a:p>
            <a:endParaRPr lang="en-GB" altLang="ja-JP" sz="3200" b="1">
              <a:latin typeface="Palatino" charset="0"/>
              <a:ea typeface="Osaka" charset="0"/>
              <a:cs typeface="Osaka" charset="0"/>
            </a:endParaRPr>
          </a:p>
          <a:p>
            <a:r>
              <a:rPr lang="en-GB" altLang="ja-JP" sz="3200" b="1">
                <a:solidFill>
                  <a:srgbClr val="FF0000"/>
                </a:solidFill>
                <a:latin typeface="Monotype Sorts" charset="0"/>
                <a:ea typeface="Osaka" charset="0"/>
                <a:cs typeface="Osaka" charset="0"/>
                <a:sym typeface="Monotype Sorts" charset="0"/>
              </a:rPr>
              <a:t></a:t>
            </a:r>
            <a:r>
              <a:rPr lang="en-GB" altLang="ja-JP" sz="3200" b="1">
                <a:latin typeface="Monotype Sorts" charset="0"/>
                <a:ea typeface="Osaka" charset="0"/>
                <a:cs typeface="Osaka" charset="0"/>
                <a:sym typeface="Monotype Sorts" charset="0"/>
              </a:rPr>
              <a:t></a:t>
            </a:r>
            <a:r>
              <a:rPr lang="en-GB" altLang="ja-JP" sz="3200" b="1">
                <a:latin typeface="Palatino" charset="0"/>
                <a:ea typeface="Osaka" charset="0"/>
                <a:cs typeface="Osaka" charset="0"/>
              </a:rPr>
              <a:t>I liked/didn't like it because _______.	</a:t>
            </a:r>
          </a:p>
          <a:p>
            <a:endParaRPr lang="en-GB" altLang="ja-JP" sz="1800" b="1">
              <a:latin typeface="Palatino" charset="0"/>
              <a:ea typeface="Osaka" charset="0"/>
              <a:cs typeface="Osaka" charset="0"/>
            </a:endParaRPr>
          </a:p>
          <a:p>
            <a:endParaRPr lang="ja-JP" altLang="en-US" sz="1800">
              <a:ea typeface="Osaka" charset="0"/>
              <a:cs typeface="Osaka" charset="0"/>
            </a:endParaRPr>
          </a:p>
        </p:txBody>
      </p:sp>
    </p:spTree>
    <p:extLst>
      <p:ext uri="{BB962C8B-B14F-4D97-AF65-F5344CB8AC3E}">
        <p14:creationId xmlns:p14="http://schemas.microsoft.com/office/powerpoint/2010/main" val="304933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3"/>
          <a:srcRect/>
          <a:stretch>
            <a:fillRect/>
          </a:stretch>
        </p:blipFill>
        <p:spPr bwMode="auto">
          <a:xfrm>
            <a:off x="-363538" y="-1"/>
            <a:ext cx="10345738" cy="6858001"/>
          </a:xfrm>
          <a:prstGeom prst="rect">
            <a:avLst/>
          </a:prstGeom>
          <a:noFill/>
          <a:ln w="9525">
            <a:noFill/>
            <a:miter lim="800000"/>
            <a:headEnd/>
            <a:tailEnd/>
          </a:ln>
        </p:spPr>
      </p:pic>
      <p:sp>
        <p:nvSpPr>
          <p:cNvPr id="5" name="Rounded Rectangle 4"/>
          <p:cNvSpPr/>
          <p:nvPr/>
        </p:nvSpPr>
        <p:spPr>
          <a:xfrm>
            <a:off x="377129" y="5145497"/>
            <a:ext cx="8559800" cy="1334195"/>
          </a:xfrm>
          <a:prstGeom prst="round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77129" y="5145498"/>
            <a:ext cx="8686800" cy="1384995"/>
          </a:xfrm>
          <a:prstGeom prst="rect">
            <a:avLst/>
          </a:prstGeom>
          <a:noFill/>
        </p:spPr>
        <p:txBody>
          <a:bodyPr wrap="square" rtlCol="0">
            <a:spAutoFit/>
          </a:bodyPr>
          <a:lstStyle/>
          <a:p>
            <a:r>
              <a:rPr lang="en-US" sz="6600" b="1" dirty="0" smtClean="0">
                <a:solidFill>
                  <a:srgbClr val="800000"/>
                </a:solidFill>
                <a:latin typeface="Gill Sans"/>
                <a:cs typeface="Gill Sans"/>
              </a:rPr>
              <a:t>Social collaboration</a:t>
            </a:r>
            <a:endParaRPr lang="en-US" sz="6600" b="1" dirty="0">
              <a:solidFill>
                <a:srgbClr val="800000"/>
              </a:solidFill>
              <a:latin typeface="Gill Sans"/>
              <a:cs typeface="Gill Sans"/>
            </a:endParaRPr>
          </a:p>
          <a:p>
            <a:endParaRPr lang="en-US" dirty="0"/>
          </a:p>
        </p:txBody>
      </p:sp>
    </p:spTree>
    <p:extLst>
      <p:ext uri="{BB962C8B-B14F-4D97-AF65-F5344CB8AC3E}">
        <p14:creationId xmlns:p14="http://schemas.microsoft.com/office/powerpoint/2010/main" val="7937413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9144000" cy="5181600"/>
          </a:xfrm>
          <a:prstGeom prst="rect">
            <a:avLst/>
          </a:prstGeom>
        </p:spPr>
      </p:pic>
    </p:spTree>
    <p:extLst>
      <p:ext uri="{BB962C8B-B14F-4D97-AF65-F5344CB8AC3E}">
        <p14:creationId xmlns:p14="http://schemas.microsoft.com/office/powerpoint/2010/main" val="130758062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0"/>
            <a:ext cx="13984941" cy="7924800"/>
          </a:xfrm>
          <a:prstGeom prst="rect">
            <a:avLst/>
          </a:prstGeom>
        </p:spPr>
      </p:pic>
    </p:spTree>
    <p:extLst>
      <p:ext uri="{BB962C8B-B14F-4D97-AF65-F5344CB8AC3E}">
        <p14:creationId xmlns:p14="http://schemas.microsoft.com/office/powerpoint/2010/main" val="324858185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840941" y="0"/>
            <a:ext cx="13984941" cy="7924800"/>
          </a:xfrm>
          <a:prstGeom prst="rect">
            <a:avLst/>
          </a:prstGeom>
        </p:spPr>
      </p:pic>
    </p:spTree>
    <p:extLst>
      <p:ext uri="{BB962C8B-B14F-4D97-AF65-F5344CB8AC3E}">
        <p14:creationId xmlns:p14="http://schemas.microsoft.com/office/powerpoint/2010/main" val="147192809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112" y="0"/>
            <a:ext cx="4537624" cy="6858000"/>
          </a:xfrm>
          <a:prstGeom prst="rect">
            <a:avLst/>
          </a:prstGeom>
        </p:spPr>
      </p:pic>
      <p:sp>
        <p:nvSpPr>
          <p:cNvPr id="7" name="TextBox 6"/>
          <p:cNvSpPr txBox="1"/>
          <p:nvPr/>
        </p:nvSpPr>
        <p:spPr>
          <a:xfrm>
            <a:off x="4288112" y="4013200"/>
            <a:ext cx="4805088" cy="2123658"/>
          </a:xfrm>
          <a:prstGeom prst="rect">
            <a:avLst/>
          </a:prstGeom>
          <a:noFill/>
        </p:spPr>
        <p:txBody>
          <a:bodyPr wrap="square" rtlCol="0">
            <a:spAutoFit/>
          </a:bodyPr>
          <a:lstStyle/>
          <a:p>
            <a:pPr algn="r"/>
            <a:r>
              <a:rPr lang="en-US" sz="6600" b="1" dirty="0" smtClean="0">
                <a:solidFill>
                  <a:srgbClr val="800000"/>
                </a:solidFill>
                <a:latin typeface="Gill Sans"/>
                <a:cs typeface="Gill Sans"/>
              </a:rPr>
              <a:t>Encourage</a:t>
            </a:r>
          </a:p>
          <a:p>
            <a:pPr algn="r"/>
            <a:r>
              <a:rPr lang="en-US" sz="6600" b="1" dirty="0" smtClean="0">
                <a:solidFill>
                  <a:srgbClr val="800000"/>
                </a:solidFill>
                <a:latin typeface="Gill Sans"/>
                <a:cs typeface="Gill Sans"/>
              </a:rPr>
              <a:t>success</a:t>
            </a:r>
            <a:endParaRPr lang="en-US" sz="6600" b="1" dirty="0">
              <a:solidFill>
                <a:srgbClr val="800000"/>
              </a:solidFill>
              <a:latin typeface="Gill Sans"/>
              <a:cs typeface="Gill Sans"/>
            </a:endParaRPr>
          </a:p>
        </p:txBody>
      </p:sp>
    </p:spTree>
    <p:extLst>
      <p:ext uri="{BB962C8B-B14F-4D97-AF65-F5344CB8AC3E}">
        <p14:creationId xmlns:p14="http://schemas.microsoft.com/office/powerpoint/2010/main" val="62822213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a:p>
        </p:txBody>
      </p:sp>
      <p:sp>
        <p:nvSpPr>
          <p:cNvPr id="111619" name="Content Placeholder 2"/>
          <p:cNvSpPr>
            <a:spLocks noGrp="1"/>
          </p:cNvSpPr>
          <p:nvPr>
            <p:ph idx="1"/>
          </p:nvPr>
        </p:nvSpPr>
        <p:spPr>
          <a:xfrm>
            <a:off x="1371600" y="3429000"/>
            <a:ext cx="7315200" cy="2697163"/>
          </a:xfrm>
        </p:spPr>
        <p:txBody>
          <a:bodyPr/>
          <a:lstStyle/>
          <a:p>
            <a:r>
              <a:rPr lang="en-US" smtClean="0"/>
              <a:t>savo</a:t>
            </a:r>
          </a:p>
        </p:txBody>
      </p:sp>
      <p:pic>
        <p:nvPicPr>
          <p:cNvPr id="111620" name="Picture 3"/>
          <p:cNvPicPr>
            <a:picLocks noChangeAspect="1"/>
          </p:cNvPicPr>
          <p:nvPr/>
        </p:nvPicPr>
        <p:blipFill>
          <a:blip r:embed="rId2"/>
          <a:srcRect/>
          <a:stretch>
            <a:fillRect/>
          </a:stretch>
        </p:blipFill>
        <p:spPr bwMode="auto">
          <a:xfrm>
            <a:off x="457200" y="274638"/>
            <a:ext cx="5359400" cy="5994400"/>
          </a:xfrm>
          <a:prstGeom prst="rect">
            <a:avLst/>
          </a:prstGeom>
          <a:noFill/>
          <a:ln w="9525">
            <a:noFill/>
            <a:miter lim="800000"/>
            <a:headEnd/>
            <a:tailEnd/>
          </a:ln>
        </p:spPr>
      </p:pic>
      <p:sp>
        <p:nvSpPr>
          <p:cNvPr id="111621" name="TextBox 4"/>
          <p:cNvSpPr txBox="1">
            <a:spLocks noChangeArrowheads="1"/>
          </p:cNvSpPr>
          <p:nvPr/>
        </p:nvSpPr>
        <p:spPr bwMode="auto">
          <a:xfrm>
            <a:off x="1143000" y="3810000"/>
            <a:ext cx="4343400" cy="1446213"/>
          </a:xfrm>
          <a:prstGeom prst="rect">
            <a:avLst/>
          </a:prstGeom>
          <a:noFill/>
          <a:ln w="9525">
            <a:noFill/>
            <a:miter lim="800000"/>
            <a:headEnd/>
            <a:tailEnd/>
          </a:ln>
        </p:spPr>
        <p:txBody>
          <a:bodyPr>
            <a:prstTxWarp prst="textNoShape">
              <a:avLst/>
            </a:prstTxWarp>
            <a:spAutoFit/>
          </a:bodyPr>
          <a:lstStyle/>
          <a:p>
            <a:r>
              <a:rPr lang="en-US" sz="8800" b="1">
                <a:solidFill>
                  <a:srgbClr val="FFFF00"/>
                </a:solidFill>
                <a:latin typeface="Matura MT Script Capitals" pitchFamily="-108" charset="0"/>
                <a:ea typeface="Matura MT Script Capitals" pitchFamily="-108" charset="0"/>
                <a:cs typeface="Matura MT Script Capitals" pitchFamily="-108" charset="0"/>
              </a:rPr>
              <a:t>savoring</a:t>
            </a:r>
          </a:p>
        </p:txBody>
      </p:sp>
    </p:spTree>
    <p:extLst>
      <p:ext uri="{BB962C8B-B14F-4D97-AF65-F5344CB8AC3E}">
        <p14:creationId xmlns:p14="http://schemas.microsoft.com/office/powerpoint/2010/main" val="161680588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normAutofit fontScale="90000"/>
          </a:bodyPr>
          <a:lstStyle/>
          <a:p>
            <a:pPr algn="r" eaLnBrk="1" hangingPunct="1"/>
            <a:r>
              <a:rPr kumimoji="0" lang="en-US" altLang="ja-JP" sz="7100" b="1" dirty="0">
                <a:solidFill>
                  <a:srgbClr val="800000"/>
                </a:solidFill>
                <a:latin typeface="Gill Sans"/>
                <a:ea typeface="ＭＳ Ｐゴシック" charset="0"/>
                <a:cs typeface="Gill Sans"/>
              </a:rPr>
              <a:t>My top five</a:t>
            </a:r>
            <a:endParaRPr kumimoji="0" lang="en-US" altLang="ja-JP" sz="3600" dirty="0">
              <a:solidFill>
                <a:srgbClr val="800000"/>
              </a:solidFill>
              <a:latin typeface="Gill Sans"/>
              <a:ea typeface="ＭＳ Ｐゴシック" charset="0"/>
              <a:cs typeface="Gill Sans"/>
            </a:endParaRPr>
          </a:p>
        </p:txBody>
      </p:sp>
      <p:sp>
        <p:nvSpPr>
          <p:cNvPr id="165890" name="Rectangle 3"/>
          <p:cNvSpPr>
            <a:spLocks noGrp="1" noChangeArrowheads="1"/>
          </p:cNvSpPr>
          <p:nvPr>
            <p:ph type="body" idx="1"/>
          </p:nvPr>
        </p:nvSpPr>
        <p:spPr/>
        <p:txBody>
          <a:bodyPr/>
          <a:lstStyle/>
          <a:p>
            <a:pPr marL="0" indent="0" eaLnBrk="1" hangingPunct="1">
              <a:lnSpc>
                <a:spcPct val="90000"/>
              </a:lnSpc>
              <a:buNone/>
            </a:pPr>
            <a:r>
              <a:rPr kumimoji="0" lang="en-US" altLang="ja-JP" sz="4400" dirty="0">
                <a:latin typeface="Monotype Sorts" charset="0"/>
                <a:ea typeface="Osaka" charset="0"/>
                <a:cs typeface="Osaka" charset="0"/>
                <a:sym typeface="Monotype Sorts" charset="0"/>
              </a:rPr>
              <a:t></a:t>
            </a:r>
            <a:r>
              <a:rPr kumimoji="0" lang="en-US" altLang="ja-JP" sz="4400" dirty="0">
                <a:latin typeface="Monotype Sorts" charset="0"/>
                <a:ea typeface="ＭＳ Ｐゴシック" charset="0"/>
                <a:cs typeface="ＭＳ Ｐゴシック" charset="0"/>
                <a:sym typeface="Monotype Sorts" charset="0"/>
              </a:rPr>
              <a:t></a:t>
            </a:r>
            <a:r>
              <a:rPr kumimoji="0" lang="en-US" altLang="ja-JP" sz="4400" dirty="0">
                <a:latin typeface="Gill Sans" charset="0"/>
                <a:ea typeface="ＭＳ Ｐゴシック" charset="0"/>
                <a:cs typeface="ＭＳ Ｐゴシック" charset="0"/>
              </a:rPr>
              <a:t>What are the five best books you read this term/year? Why?</a:t>
            </a:r>
            <a:endParaRPr kumimoji="0" lang="en-US" altLang="ja-JP" dirty="0">
              <a:latin typeface="Gill Sans" charset="0"/>
              <a:ea typeface="ＭＳ Ｐゴシック" charset="0"/>
              <a:cs typeface="ＭＳ Ｐゴシック" charset="0"/>
            </a:endParaRPr>
          </a:p>
          <a:p>
            <a:pPr eaLnBrk="1" hangingPunct="1">
              <a:lnSpc>
                <a:spcPct val="90000"/>
              </a:lnSpc>
            </a:pPr>
            <a:endParaRPr kumimoji="0" lang="ja-JP" altLang="en-US" sz="2800" dirty="0">
              <a:latin typeface="Calibri" charset="0"/>
              <a:ea typeface="ＭＳ Ｐゴシック" charset="0"/>
              <a:cs typeface="ＭＳ Ｐゴシック" charset="0"/>
            </a:endParaRPr>
          </a:p>
        </p:txBody>
      </p:sp>
      <p:sp>
        <p:nvSpPr>
          <p:cNvPr id="165891" name="Rectangle 4"/>
          <p:cNvSpPr>
            <a:spLocks noChangeArrowheads="1"/>
          </p:cNvSpPr>
          <p:nvPr/>
        </p:nvSpPr>
        <p:spPr bwMode="auto">
          <a:xfrm>
            <a:off x="2354263" y="3065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ja-JP" altLang="en-US" sz="1800">
              <a:latin typeface="Geneva" charset="0"/>
            </a:endParaRPr>
          </a:p>
        </p:txBody>
      </p:sp>
      <p:graphicFrame>
        <p:nvGraphicFramePr>
          <p:cNvPr id="165892" name="Object 2"/>
          <p:cNvGraphicFramePr>
            <a:graphicFrameLocks noChangeAspect="1"/>
          </p:cNvGraphicFramePr>
          <p:nvPr/>
        </p:nvGraphicFramePr>
        <p:xfrm>
          <a:off x="3724275" y="3276600"/>
          <a:ext cx="847725" cy="1066800"/>
        </p:xfrm>
        <a:graphic>
          <a:graphicData uri="http://schemas.openxmlformats.org/presentationml/2006/ole">
            <mc:AlternateContent xmlns:mc="http://schemas.openxmlformats.org/markup-compatibility/2006">
              <mc:Choice xmlns:v="urn:schemas-microsoft-com:vml" Requires="v">
                <p:oleObj spid="_x0000_s24069" name="Document" r:id="rId4" imgW="509017" imgH="640081" progId="Word.Document.8">
                  <p:embed/>
                </p:oleObj>
              </mc:Choice>
              <mc:Fallback>
                <p:oleObj name="Document" r:id="rId4" imgW="509017" imgH="64008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275" y="3276600"/>
                        <a:ext cx="8477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893" name="Object 3"/>
          <p:cNvGraphicFramePr>
            <a:graphicFrameLocks noChangeAspect="1"/>
          </p:cNvGraphicFramePr>
          <p:nvPr/>
        </p:nvGraphicFramePr>
        <p:xfrm>
          <a:off x="6858000" y="3429000"/>
          <a:ext cx="741363" cy="990600"/>
        </p:xfrm>
        <a:graphic>
          <a:graphicData uri="http://schemas.openxmlformats.org/presentationml/2006/ole">
            <mc:AlternateContent xmlns:mc="http://schemas.openxmlformats.org/markup-compatibility/2006">
              <mc:Choice xmlns:v="urn:schemas-microsoft-com:vml" Requires="v">
                <p:oleObj spid="_x0000_s24070" name="Document" r:id="rId6" imgW="393193" imgH="524257" progId="Word.Document.8">
                  <p:embed/>
                </p:oleObj>
              </mc:Choice>
              <mc:Fallback>
                <p:oleObj name="Document" r:id="rId6" imgW="393193" imgH="524257"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429000"/>
                        <a:ext cx="7413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894" name="Object 4"/>
          <p:cNvGraphicFramePr>
            <a:graphicFrameLocks noChangeAspect="1"/>
          </p:cNvGraphicFramePr>
          <p:nvPr/>
        </p:nvGraphicFramePr>
        <p:xfrm>
          <a:off x="4572000" y="4419600"/>
          <a:ext cx="828675" cy="914400"/>
        </p:xfrm>
        <a:graphic>
          <a:graphicData uri="http://schemas.openxmlformats.org/presentationml/2006/ole">
            <mc:AlternateContent xmlns:mc="http://schemas.openxmlformats.org/markup-compatibility/2006">
              <mc:Choice xmlns:v="urn:schemas-microsoft-com:vml" Requires="v">
                <p:oleObj spid="_x0000_s24071" name="Document" r:id="rId8" imgW="475489" imgH="524257" progId="Word.Document.8">
                  <p:embed/>
                </p:oleObj>
              </mc:Choice>
              <mc:Fallback>
                <p:oleObj name="Document" r:id="rId8" imgW="475489" imgH="524257"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419600"/>
                        <a:ext cx="828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895" name="Object 5"/>
          <p:cNvGraphicFramePr>
            <a:graphicFrameLocks noChangeAspect="1"/>
          </p:cNvGraphicFramePr>
          <p:nvPr/>
        </p:nvGraphicFramePr>
        <p:xfrm>
          <a:off x="6019800" y="4419600"/>
          <a:ext cx="892175" cy="1143000"/>
        </p:xfrm>
        <a:graphic>
          <a:graphicData uri="http://schemas.openxmlformats.org/presentationml/2006/ole">
            <mc:AlternateContent xmlns:mc="http://schemas.openxmlformats.org/markup-compatibility/2006">
              <mc:Choice xmlns:v="urn:schemas-microsoft-com:vml" Requires="v">
                <p:oleObj spid="_x0000_s24072" name="Document" r:id="rId10" imgW="411481" imgH="527305" progId="Word.Document.8">
                  <p:embed/>
                </p:oleObj>
              </mc:Choice>
              <mc:Fallback>
                <p:oleObj name="Document" r:id="rId10" imgW="411481" imgH="527305" progId="Word.Documen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4419600"/>
                        <a:ext cx="892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896" name="Object 6"/>
          <p:cNvGraphicFramePr>
            <a:graphicFrameLocks noChangeAspect="1"/>
          </p:cNvGraphicFramePr>
          <p:nvPr/>
        </p:nvGraphicFramePr>
        <p:xfrm>
          <a:off x="5105400" y="5257800"/>
          <a:ext cx="925513" cy="1066800"/>
        </p:xfrm>
        <a:graphic>
          <a:graphicData uri="http://schemas.openxmlformats.org/presentationml/2006/ole">
            <mc:AlternateContent xmlns:mc="http://schemas.openxmlformats.org/markup-compatibility/2006">
              <mc:Choice xmlns:v="urn:schemas-microsoft-com:vml" Requires="v">
                <p:oleObj spid="_x0000_s24073" name="Document" r:id="rId13" imgW="457201" imgH="527305" progId="Word.Document.8">
                  <p:embed/>
                </p:oleObj>
              </mc:Choice>
              <mc:Fallback>
                <p:oleObj name="Document" r:id="rId13" imgW="457201" imgH="527305" progId="Word.Documen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5400" y="5257800"/>
                        <a:ext cx="9255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0541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31692" y="76200"/>
            <a:ext cx="3733521" cy="3939540"/>
          </a:xfrm>
          <a:prstGeom prst="rect">
            <a:avLst/>
          </a:prstGeom>
          <a:solidFill>
            <a:schemeClr val="bg1"/>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600" b="1" dirty="0" smtClean="0">
                <a:solidFill>
                  <a:srgbClr val="800000"/>
                </a:solidFill>
                <a:latin typeface="Gill Sans"/>
                <a:cs typeface="Gill Sans"/>
              </a:rPr>
              <a:t>SURF</a:t>
            </a:r>
            <a:endParaRPr lang="en-US" sz="9600" b="1" dirty="0">
              <a:solidFill>
                <a:srgbClr val="800000"/>
              </a:solidFill>
              <a:latin typeface="Gill Sans"/>
              <a:cs typeface="Gill Sans"/>
            </a:endParaRP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pic>
        <p:nvPicPr>
          <p:cNvPr id="3" name="Picture 2"/>
          <p:cNvPicPr>
            <a:picLocks noChangeAspect="1"/>
          </p:cNvPicPr>
          <p:nvPr/>
        </p:nvPicPr>
        <p:blipFill>
          <a:blip r:embed="rId3"/>
          <a:stretch>
            <a:fillRect/>
          </a:stretch>
        </p:blipFill>
        <p:spPr>
          <a:xfrm>
            <a:off x="6370" y="0"/>
            <a:ext cx="4569132" cy="6858000"/>
          </a:xfrm>
          <a:prstGeom prst="rect">
            <a:avLst/>
          </a:prstGeom>
        </p:spPr>
      </p:pic>
      <p:sp>
        <p:nvSpPr>
          <p:cNvPr id="9" name="TextBox 5"/>
          <p:cNvSpPr txBox="1">
            <a:spLocks noChangeArrowheads="1"/>
          </p:cNvSpPr>
          <p:nvPr/>
        </p:nvSpPr>
        <p:spPr bwMode="auto">
          <a:xfrm>
            <a:off x="2704956" y="2171780"/>
            <a:ext cx="6454726"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Shut</a:t>
            </a:r>
            <a:endParaRPr lang="en-US" sz="6600" b="1" dirty="0">
              <a:latin typeface="Gill Sans"/>
              <a:cs typeface="Gill Sans"/>
            </a:endParaRPr>
          </a:p>
          <a:p>
            <a:pPr algn="r" eaLnBrk="1" hangingPunct="1"/>
            <a:r>
              <a:rPr lang="en-US" sz="6600" b="1" dirty="0" smtClean="0">
                <a:latin typeface="Gill Sans"/>
                <a:cs typeface="Gill Sans"/>
              </a:rPr>
              <a:t>Up </a:t>
            </a:r>
            <a:endParaRPr lang="en-US" sz="6600" b="1" dirty="0">
              <a:latin typeface="Gill Sans"/>
              <a:cs typeface="Gill Sans"/>
            </a:endParaRPr>
          </a:p>
          <a:p>
            <a:pPr algn="r" eaLnBrk="1" hangingPunct="1"/>
            <a:r>
              <a:rPr lang="en-US" sz="6600" b="1" dirty="0">
                <a:latin typeface="Gill Sans"/>
                <a:cs typeface="Gill Sans"/>
              </a:rPr>
              <a:t> </a:t>
            </a:r>
            <a:r>
              <a:rPr lang="en-US" sz="6600" b="1" dirty="0" smtClean="0">
                <a:latin typeface="Gill Sans"/>
                <a:cs typeface="Gill Sans"/>
              </a:rPr>
              <a:t>&amp; Read</a:t>
            </a:r>
          </a:p>
          <a:p>
            <a:pPr algn="r" eaLnBrk="1" hangingPunct="1"/>
            <a:r>
              <a:rPr lang="en-US" sz="6600" b="1" dirty="0">
                <a:latin typeface="Gill Sans"/>
                <a:cs typeface="Gill Sans"/>
              </a:rPr>
              <a:t>f</a:t>
            </a:r>
            <a:r>
              <a:rPr lang="en-US" sz="6600" b="1" dirty="0" smtClean="0">
                <a:latin typeface="Gill Sans"/>
                <a:cs typeface="Gill Sans"/>
              </a:rPr>
              <a:t>or Fun</a:t>
            </a:r>
            <a:r>
              <a:rPr lang="en-US" sz="6600" b="1" dirty="0" smtClean="0">
                <a:latin typeface="Calibri" charset="0"/>
              </a:rPr>
              <a:t> </a:t>
            </a:r>
            <a:endParaRPr lang="en-US" sz="6600" b="1" dirty="0">
              <a:latin typeface="Calibri" charset="0"/>
            </a:endParaRPr>
          </a:p>
        </p:txBody>
      </p:sp>
    </p:spTree>
    <p:extLst>
      <p:ext uri="{BB962C8B-B14F-4D97-AF65-F5344CB8AC3E}">
        <p14:creationId xmlns:p14="http://schemas.microsoft.com/office/powerpoint/2010/main" val="400818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31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txBox="1">
            <a:spLocks noChangeArrowheads="1"/>
          </p:cNvSpPr>
          <p:nvPr/>
        </p:nvSpPr>
        <p:spPr bwMode="auto">
          <a:xfrm>
            <a:off x="0" y="0"/>
            <a:ext cx="9753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000" b="1" dirty="0" smtClean="0">
                <a:solidFill>
                  <a:srgbClr val="FFFF00"/>
                </a:solidFill>
                <a:latin typeface="Gill Sans" charset="0"/>
              </a:rPr>
              <a:t>A question </a:t>
            </a:r>
            <a:r>
              <a:rPr lang="en-US" altLang="ja-JP" sz="4000" b="1" dirty="0">
                <a:solidFill>
                  <a:srgbClr val="FFFF00"/>
                </a:solidFill>
                <a:latin typeface="Gill Sans" charset="0"/>
              </a:rPr>
              <a:t>about </a:t>
            </a:r>
            <a:r>
              <a:rPr lang="en-US" altLang="ja-JP" sz="4000" b="1" dirty="0" smtClean="0">
                <a:solidFill>
                  <a:srgbClr val="FFFF00"/>
                </a:solidFill>
                <a:latin typeface="Gill Sans" charset="0"/>
              </a:rPr>
              <a:t>assessment:</a:t>
            </a:r>
            <a:endParaRPr lang="en-US" altLang="ja-JP" sz="4000" dirty="0">
              <a:solidFill>
                <a:srgbClr val="FFFF00"/>
              </a:solidFill>
            </a:endParaRPr>
          </a:p>
        </p:txBody>
      </p:sp>
      <p:sp>
        <p:nvSpPr>
          <p:cNvPr id="6" name="Rectangle 3"/>
          <p:cNvSpPr txBox="1">
            <a:spLocks noChangeArrowheads="1"/>
          </p:cNvSpPr>
          <p:nvPr/>
        </p:nvSpPr>
        <p:spPr bwMode="auto">
          <a:xfrm>
            <a:off x="1143000" y="1219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en-US" altLang="ja-JP" sz="4800" b="1" dirty="0" smtClean="0">
                <a:solidFill>
                  <a:schemeClr val="bg1"/>
                </a:solidFill>
                <a:latin typeface="Gill Sans" charset="0"/>
              </a:rPr>
              <a:t>How </a:t>
            </a:r>
            <a:r>
              <a:rPr lang="en-US" altLang="ja-JP" sz="4800" b="1" dirty="0">
                <a:solidFill>
                  <a:schemeClr val="bg1"/>
                </a:solidFill>
                <a:latin typeface="Gill Sans" charset="0"/>
              </a:rPr>
              <a:t>are</a:t>
            </a:r>
          </a:p>
          <a:p>
            <a:pPr algn="r" eaLnBrk="1" hangingPunct="1">
              <a:spcBef>
                <a:spcPct val="20000"/>
              </a:spcBef>
            </a:pPr>
            <a:r>
              <a:rPr lang="en-US" altLang="ja-JP" sz="4800" b="1" dirty="0">
                <a:solidFill>
                  <a:schemeClr val="bg1"/>
                </a:solidFill>
                <a:latin typeface="Gill Sans" charset="0"/>
              </a:rPr>
              <a:t>w</a:t>
            </a:r>
            <a:r>
              <a:rPr lang="en-US" altLang="ja-JP" sz="4800" b="1" dirty="0" smtClean="0">
                <a:solidFill>
                  <a:schemeClr val="bg1"/>
                </a:solidFill>
                <a:latin typeface="Gill Sans" charset="0"/>
              </a:rPr>
              <a:t>e grading, </a:t>
            </a:r>
            <a:endParaRPr lang="en-US" altLang="ja-JP" sz="4800" b="1" dirty="0">
              <a:solidFill>
                <a:schemeClr val="bg1"/>
              </a:solidFill>
              <a:latin typeface="Gill Sans" charset="0"/>
            </a:endParaRPr>
          </a:p>
          <a:p>
            <a:pPr algn="r" eaLnBrk="1" hangingPunct="1">
              <a:spcBef>
                <a:spcPct val="20000"/>
              </a:spcBef>
            </a:pPr>
            <a:r>
              <a:rPr lang="en-US" altLang="ja-JP" sz="4800" b="1" dirty="0">
                <a:solidFill>
                  <a:schemeClr val="bg1"/>
                </a:solidFill>
                <a:latin typeface="Gill Sans" charset="0"/>
              </a:rPr>
              <a:t>really?</a:t>
            </a:r>
            <a:endParaRPr lang="en-US" altLang="ja-JP" sz="4800" dirty="0">
              <a:solidFill>
                <a:schemeClr val="bg1"/>
              </a:solidFill>
            </a:endParaRPr>
          </a:p>
        </p:txBody>
      </p:sp>
    </p:spTree>
    <p:extLst>
      <p:ext uri="{BB962C8B-B14F-4D97-AF65-F5344CB8AC3E}">
        <p14:creationId xmlns:p14="http://schemas.microsoft.com/office/powerpoint/2010/main" val="297053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79" y="823078"/>
            <a:ext cx="9517021" cy="4269622"/>
          </a:xfrm>
          <a:prstGeom prst="rect">
            <a:avLst/>
          </a:prstGeom>
        </p:spPr>
      </p:pic>
      <p:sp>
        <p:nvSpPr>
          <p:cNvPr id="5" name="TextBox 4"/>
          <p:cNvSpPr txBox="1"/>
          <p:nvPr/>
        </p:nvSpPr>
        <p:spPr>
          <a:xfrm>
            <a:off x="1599465" y="5100498"/>
            <a:ext cx="7004742" cy="1569660"/>
          </a:xfrm>
          <a:prstGeom prst="rect">
            <a:avLst/>
          </a:prstGeom>
          <a:noFill/>
        </p:spPr>
        <p:txBody>
          <a:bodyPr wrap="none" rtlCol="0">
            <a:spAutoFit/>
          </a:bodyPr>
          <a:lstStyle/>
          <a:p>
            <a:pPr algn="r"/>
            <a:r>
              <a:rPr lang="en-US" sz="4800" b="1" dirty="0" smtClean="0">
                <a:latin typeface="Gill Sans"/>
                <a:cs typeface="Gill Sans"/>
              </a:rPr>
              <a:t>Bell curve/</a:t>
            </a:r>
          </a:p>
          <a:p>
            <a:pPr algn="r"/>
            <a:r>
              <a:rPr lang="en-US" sz="4800" b="1" dirty="0" smtClean="0">
                <a:latin typeface="Gill Sans"/>
                <a:cs typeface="Gill Sans"/>
              </a:rPr>
              <a:t>Norm referenced test</a:t>
            </a:r>
          </a:p>
        </p:txBody>
      </p:sp>
      <p:sp>
        <p:nvSpPr>
          <p:cNvPr id="6" name="Rectangle 5"/>
          <p:cNvSpPr/>
          <p:nvPr/>
        </p:nvSpPr>
        <p:spPr>
          <a:xfrm>
            <a:off x="3340059" y="470330"/>
            <a:ext cx="3763447" cy="681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364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236220" cy="5079565"/>
          </a:xfrm>
        </p:spPr>
      </p:pic>
    </p:spTree>
    <p:extLst>
      <p:ext uri="{BB962C8B-B14F-4D97-AF65-F5344CB8AC3E}">
        <p14:creationId xmlns:p14="http://schemas.microsoft.com/office/powerpoint/2010/main" val="165493439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5239445" cy="6858000"/>
          </a:xfrm>
          <a:prstGeom prst="rect">
            <a:avLst/>
          </a:prstGeom>
        </p:spPr>
      </p:pic>
      <p:pic>
        <p:nvPicPr>
          <p:cNvPr id="7" name="Picture 6"/>
          <p:cNvPicPr>
            <a:picLocks noChangeAspect="1"/>
          </p:cNvPicPr>
          <p:nvPr/>
        </p:nvPicPr>
        <p:blipFill>
          <a:blip r:embed="rId4"/>
          <a:stretch>
            <a:fillRect/>
          </a:stretch>
        </p:blipFill>
        <p:spPr>
          <a:xfrm>
            <a:off x="4900252" y="266700"/>
            <a:ext cx="4346505" cy="5730008"/>
          </a:xfrm>
          <a:prstGeom prst="rect">
            <a:avLst/>
          </a:prstGeom>
        </p:spPr>
      </p:pic>
    </p:spTree>
    <p:extLst>
      <p:ext uri="{BB962C8B-B14F-4D97-AF65-F5344CB8AC3E}">
        <p14:creationId xmlns:p14="http://schemas.microsoft.com/office/powerpoint/2010/main" val="823219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04555" y="-164616"/>
            <a:ext cx="5239445" cy="6858000"/>
          </a:xfrm>
          <a:prstGeom prst="rect">
            <a:avLst/>
          </a:prstGeom>
        </p:spPr>
      </p:pic>
      <p:pic>
        <p:nvPicPr>
          <p:cNvPr id="2" name="Picture 1"/>
          <p:cNvPicPr>
            <a:picLocks noChangeAspect="1"/>
          </p:cNvPicPr>
          <p:nvPr/>
        </p:nvPicPr>
        <p:blipFill>
          <a:blip r:embed="rId4"/>
          <a:stretch>
            <a:fillRect/>
          </a:stretch>
        </p:blipFill>
        <p:spPr>
          <a:xfrm>
            <a:off x="-1526655" y="606801"/>
            <a:ext cx="8581395" cy="5813203"/>
          </a:xfrm>
          <a:prstGeom prst="rect">
            <a:avLst/>
          </a:prstGeom>
        </p:spPr>
      </p:pic>
    </p:spTree>
    <p:extLst>
      <p:ext uri="{BB962C8B-B14F-4D97-AF65-F5344CB8AC3E}">
        <p14:creationId xmlns:p14="http://schemas.microsoft.com/office/powerpoint/2010/main" val="425316533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4517" y="-66581"/>
            <a:ext cx="7997324" cy="5452720"/>
          </a:xfrm>
          <a:prstGeom prst="rect">
            <a:avLst/>
          </a:prstGeom>
        </p:spPr>
      </p:pic>
      <p:sp>
        <p:nvSpPr>
          <p:cNvPr id="7" name="TextBox 6"/>
          <p:cNvSpPr txBox="1"/>
          <p:nvPr/>
        </p:nvSpPr>
        <p:spPr>
          <a:xfrm>
            <a:off x="-588039" y="5100498"/>
            <a:ext cx="9192247" cy="1569660"/>
          </a:xfrm>
          <a:prstGeom prst="rect">
            <a:avLst/>
          </a:prstGeom>
          <a:noFill/>
        </p:spPr>
        <p:txBody>
          <a:bodyPr wrap="square" rtlCol="0">
            <a:spAutoFit/>
          </a:bodyPr>
          <a:lstStyle/>
          <a:p>
            <a:pPr algn="r"/>
            <a:r>
              <a:rPr lang="en-US" sz="4800" b="1" dirty="0" smtClean="0">
                <a:latin typeface="Gill Sans"/>
                <a:cs typeface="Gill Sans"/>
              </a:rPr>
              <a:t>Mastery test/</a:t>
            </a:r>
          </a:p>
          <a:p>
            <a:pPr algn="r"/>
            <a:r>
              <a:rPr lang="en-US" sz="4800" b="1" dirty="0" smtClean="0">
                <a:latin typeface="Gill Sans"/>
                <a:cs typeface="Gill Sans"/>
              </a:rPr>
              <a:t>criterion referenced test</a:t>
            </a:r>
          </a:p>
        </p:txBody>
      </p:sp>
    </p:spTree>
    <p:extLst>
      <p:ext uri="{BB962C8B-B14F-4D97-AF65-F5344CB8AC3E}">
        <p14:creationId xmlns:p14="http://schemas.microsoft.com/office/powerpoint/2010/main" val="400173019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017168" cy="6858000"/>
          </a:xfrm>
          <a:prstGeom prst="rect">
            <a:avLst/>
          </a:prstGeom>
        </p:spPr>
      </p:pic>
    </p:spTree>
    <p:extLst>
      <p:ext uri="{BB962C8B-B14F-4D97-AF65-F5344CB8AC3E}">
        <p14:creationId xmlns:p14="http://schemas.microsoft.com/office/powerpoint/2010/main" val="26198847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529"/>
            <a:ext cx="6481399" cy="7375385"/>
          </a:xfrm>
          <a:prstGeom prst="rect">
            <a:avLst/>
          </a:prstGeom>
        </p:spPr>
      </p:pic>
    </p:spTree>
    <p:extLst>
      <p:ext uri="{BB962C8B-B14F-4D97-AF65-F5344CB8AC3E}">
        <p14:creationId xmlns:p14="http://schemas.microsoft.com/office/powerpoint/2010/main" val="147722587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08033" y="1410988"/>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0" y="2471940"/>
            <a:ext cx="3228628" cy="4386060"/>
          </a:xfrm>
          <a:prstGeom prst="rect">
            <a:avLst/>
          </a:prstGeom>
        </p:spPr>
      </p:pic>
    </p:spTree>
    <p:extLst>
      <p:ext uri="{BB962C8B-B14F-4D97-AF65-F5344CB8AC3E}">
        <p14:creationId xmlns:p14="http://schemas.microsoft.com/office/powerpoint/2010/main" val="3087017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1" grpId="0" animBg="1"/>
      <p:bldP spid="11"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902580" y="2633839"/>
            <a:ext cx="4829567" cy="4339650"/>
          </a:xfrm>
          <a:prstGeom prst="rect">
            <a:avLst/>
          </a:prstGeom>
          <a:noFill/>
        </p:spPr>
        <p:txBody>
          <a:bodyPr wrap="none" rtlCol="0">
            <a:spAutoFit/>
          </a:bodyPr>
          <a:lstStyle/>
          <a:p>
            <a:pPr algn="r"/>
            <a:r>
              <a:rPr lang="en-US" sz="6000" b="1" dirty="0" smtClean="0">
                <a:latin typeface="Gill Sans"/>
                <a:cs typeface="Gill Sans"/>
              </a:rPr>
              <a:t>We all hope</a:t>
            </a:r>
          </a:p>
          <a:p>
            <a:pPr algn="r"/>
            <a:r>
              <a:rPr lang="en-US" sz="9600" b="1" dirty="0" smtClean="0">
                <a:solidFill>
                  <a:srgbClr val="800000"/>
                </a:solidFill>
                <a:latin typeface="Gill Sans"/>
                <a:cs typeface="Gill Sans"/>
              </a:rPr>
              <a:t>SSR</a:t>
            </a:r>
          </a:p>
          <a:p>
            <a:pPr algn="r"/>
            <a:r>
              <a:rPr lang="en-US" sz="6000" b="1" dirty="0">
                <a:latin typeface="Gill Sans"/>
                <a:cs typeface="Gill Sans"/>
              </a:rPr>
              <a:t>d</a:t>
            </a:r>
            <a:r>
              <a:rPr lang="en-US" sz="6000" b="1" dirty="0" smtClean="0">
                <a:latin typeface="Gill Sans"/>
                <a:cs typeface="Gill Sans"/>
              </a:rPr>
              <a:t>oes for all </a:t>
            </a:r>
          </a:p>
          <a:p>
            <a:pPr algn="r"/>
            <a:r>
              <a:rPr lang="en-US" sz="6000" b="1" dirty="0" smtClean="0">
                <a:latin typeface="Gill Sans"/>
                <a:cs typeface="Gill Sans"/>
              </a:rPr>
              <a:t>students.</a:t>
            </a:r>
            <a:endParaRPr lang="en-US" sz="6000" b="1" dirty="0">
              <a:latin typeface="Gill Sans"/>
              <a:cs typeface="Gill Sans"/>
            </a:endParaRPr>
          </a:p>
        </p:txBody>
      </p:sp>
      <p:pic>
        <p:nvPicPr>
          <p:cNvPr id="12" name="Picture 11"/>
          <p:cNvPicPr>
            <a:picLocks noChangeAspect="1"/>
          </p:cNvPicPr>
          <p:nvPr/>
        </p:nvPicPr>
        <p:blipFill>
          <a:blip r:embed="rId4"/>
          <a:stretch>
            <a:fillRect/>
          </a:stretch>
        </p:blipFill>
        <p:spPr>
          <a:xfrm>
            <a:off x="0" y="2475295"/>
            <a:ext cx="3228628" cy="4386060"/>
          </a:xfrm>
          <a:prstGeom prst="rect">
            <a:avLst/>
          </a:prstGeom>
        </p:spPr>
      </p:pic>
    </p:spTree>
    <p:extLst>
      <p:ext uri="{BB962C8B-B14F-4D97-AF65-F5344CB8AC3E}">
        <p14:creationId xmlns:p14="http://schemas.microsoft.com/office/powerpoint/2010/main" val="2522693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46464" y="76200"/>
            <a:ext cx="4036682"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smtClean="0">
                <a:solidFill>
                  <a:srgbClr val="800000"/>
                </a:solidFill>
                <a:latin typeface="Gill Sans"/>
                <a:cs typeface="Gill Sans"/>
              </a:rPr>
              <a:t>GRAB</a:t>
            </a:r>
            <a:endParaRPr lang="en-US" sz="9600" b="1" dirty="0">
              <a:solidFill>
                <a:srgbClr val="800000"/>
              </a:solidFill>
              <a:latin typeface="Gill Sans"/>
              <a:cs typeface="Gill Sans"/>
            </a:endParaRP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2756" name="TextBox 5"/>
          <p:cNvSpPr txBox="1">
            <a:spLocks noChangeArrowheads="1"/>
          </p:cNvSpPr>
          <p:nvPr/>
        </p:nvSpPr>
        <p:spPr bwMode="auto">
          <a:xfrm>
            <a:off x="3825875" y="2133600"/>
            <a:ext cx="5318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Go</a:t>
            </a:r>
            <a:endParaRPr lang="en-US" sz="6600" b="1" dirty="0">
              <a:latin typeface="Gill Sans"/>
              <a:cs typeface="Gill Sans"/>
            </a:endParaRPr>
          </a:p>
          <a:p>
            <a:pPr algn="r" eaLnBrk="1" hangingPunct="1"/>
            <a:r>
              <a:rPr lang="en-US" sz="6600" b="1" dirty="0" smtClean="0">
                <a:latin typeface="Gill Sans"/>
                <a:cs typeface="Gill Sans"/>
              </a:rPr>
              <a:t>Read </a:t>
            </a:r>
            <a:endParaRPr lang="en-US" sz="6600" b="1" dirty="0">
              <a:latin typeface="Gill Sans"/>
              <a:cs typeface="Gill Sans"/>
            </a:endParaRPr>
          </a:p>
          <a:p>
            <a:pPr algn="r" eaLnBrk="1" hangingPunct="1"/>
            <a:r>
              <a:rPr lang="en-US" sz="6600" b="1" dirty="0">
                <a:latin typeface="Gill Sans"/>
                <a:cs typeface="Gill Sans"/>
              </a:rPr>
              <a:t> </a:t>
            </a:r>
            <a:r>
              <a:rPr lang="en-US" sz="6600" b="1" dirty="0" smtClean="0">
                <a:latin typeface="Gill Sans"/>
                <a:cs typeface="Gill Sans"/>
              </a:rPr>
              <a:t>A Book</a:t>
            </a:r>
            <a:r>
              <a:rPr lang="en-US" sz="6600" b="1" dirty="0" smtClean="0">
                <a:latin typeface="Calibri" charset="0"/>
              </a:rPr>
              <a:t> </a:t>
            </a:r>
            <a:endParaRPr lang="en-US" sz="6600" b="1" dirty="0">
              <a:latin typeface="Calibri" charset="0"/>
            </a:endParaRPr>
          </a:p>
        </p:txBody>
      </p:sp>
      <p:pic>
        <p:nvPicPr>
          <p:cNvPr id="2" name="Picture 1"/>
          <p:cNvPicPr>
            <a:picLocks noChangeAspect="1"/>
          </p:cNvPicPr>
          <p:nvPr/>
        </p:nvPicPr>
        <p:blipFill>
          <a:blip r:embed="rId3"/>
          <a:stretch>
            <a:fillRect/>
          </a:stretch>
        </p:blipFill>
        <p:spPr>
          <a:xfrm>
            <a:off x="-21327" y="0"/>
            <a:ext cx="4589253" cy="6858000"/>
          </a:xfrm>
          <a:prstGeom prst="rect">
            <a:avLst/>
          </a:prstGeom>
          <a:solidFill>
            <a:schemeClr val="bg1"/>
          </a:solidFill>
        </p:spPr>
      </p:pic>
      <p:sp>
        <p:nvSpPr>
          <p:cNvPr id="3" name="Freeform 2"/>
          <p:cNvSpPr/>
          <p:nvPr/>
        </p:nvSpPr>
        <p:spPr>
          <a:xfrm>
            <a:off x="-986415" y="730250"/>
            <a:ext cx="3113665" cy="6238875"/>
          </a:xfrm>
          <a:custGeom>
            <a:avLst/>
            <a:gdLst>
              <a:gd name="connsiteX0" fmla="*/ 446665 w 3113665"/>
              <a:gd name="connsiteY0" fmla="*/ 285750 h 6238875"/>
              <a:gd name="connsiteX1" fmla="*/ 446665 w 3113665"/>
              <a:gd name="connsiteY1" fmla="*/ 285750 h 6238875"/>
              <a:gd name="connsiteX2" fmla="*/ 621290 w 3113665"/>
              <a:gd name="connsiteY2" fmla="*/ 269875 h 6238875"/>
              <a:gd name="connsiteX3" fmla="*/ 891165 w 3113665"/>
              <a:gd name="connsiteY3" fmla="*/ 222250 h 6238875"/>
              <a:gd name="connsiteX4" fmla="*/ 1161040 w 3113665"/>
              <a:gd name="connsiteY4" fmla="*/ 206375 h 6238875"/>
              <a:gd name="connsiteX5" fmla="*/ 1557915 w 3113665"/>
              <a:gd name="connsiteY5" fmla="*/ 238125 h 6238875"/>
              <a:gd name="connsiteX6" fmla="*/ 1748415 w 3113665"/>
              <a:gd name="connsiteY6" fmla="*/ 269875 h 6238875"/>
              <a:gd name="connsiteX7" fmla="*/ 2542165 w 3113665"/>
              <a:gd name="connsiteY7" fmla="*/ 238125 h 6238875"/>
              <a:gd name="connsiteX8" fmla="*/ 2653290 w 3113665"/>
              <a:gd name="connsiteY8" fmla="*/ 206375 h 6238875"/>
              <a:gd name="connsiteX9" fmla="*/ 2732665 w 3113665"/>
              <a:gd name="connsiteY9" fmla="*/ 190500 h 6238875"/>
              <a:gd name="connsiteX10" fmla="*/ 2796165 w 3113665"/>
              <a:gd name="connsiteY10" fmla="*/ 174625 h 6238875"/>
              <a:gd name="connsiteX11" fmla="*/ 2843790 w 3113665"/>
              <a:gd name="connsiteY11" fmla="*/ 190500 h 6238875"/>
              <a:gd name="connsiteX12" fmla="*/ 2954915 w 3113665"/>
              <a:gd name="connsiteY12" fmla="*/ 301625 h 6238875"/>
              <a:gd name="connsiteX13" fmla="*/ 3002540 w 3113665"/>
              <a:gd name="connsiteY13" fmla="*/ 333375 h 6238875"/>
              <a:gd name="connsiteX14" fmla="*/ 3081915 w 3113665"/>
              <a:gd name="connsiteY14" fmla="*/ 492125 h 6238875"/>
              <a:gd name="connsiteX15" fmla="*/ 3113665 w 3113665"/>
              <a:gd name="connsiteY15" fmla="*/ 603250 h 6238875"/>
              <a:gd name="connsiteX16" fmla="*/ 3097790 w 3113665"/>
              <a:gd name="connsiteY16" fmla="*/ 809625 h 6238875"/>
              <a:gd name="connsiteX17" fmla="*/ 3081915 w 3113665"/>
              <a:gd name="connsiteY17" fmla="*/ 873125 h 6238875"/>
              <a:gd name="connsiteX18" fmla="*/ 3034290 w 3113665"/>
              <a:gd name="connsiteY18" fmla="*/ 904875 h 6238875"/>
              <a:gd name="connsiteX19" fmla="*/ 2954915 w 3113665"/>
              <a:gd name="connsiteY19" fmla="*/ 968375 h 6238875"/>
              <a:gd name="connsiteX20" fmla="*/ 2859665 w 3113665"/>
              <a:gd name="connsiteY20" fmla="*/ 1031875 h 6238875"/>
              <a:gd name="connsiteX21" fmla="*/ 2827915 w 3113665"/>
              <a:gd name="connsiteY21" fmla="*/ 1127125 h 6238875"/>
              <a:gd name="connsiteX22" fmla="*/ 2732665 w 3113665"/>
              <a:gd name="connsiteY22" fmla="*/ 1222375 h 6238875"/>
              <a:gd name="connsiteX23" fmla="*/ 2669165 w 3113665"/>
              <a:gd name="connsiteY23" fmla="*/ 1301750 h 6238875"/>
              <a:gd name="connsiteX24" fmla="*/ 2605665 w 3113665"/>
              <a:gd name="connsiteY24" fmla="*/ 1397000 h 6238875"/>
              <a:gd name="connsiteX25" fmla="*/ 2558040 w 3113665"/>
              <a:gd name="connsiteY25" fmla="*/ 1460500 h 6238875"/>
              <a:gd name="connsiteX26" fmla="*/ 2542165 w 3113665"/>
              <a:gd name="connsiteY26" fmla="*/ 1508125 h 6238875"/>
              <a:gd name="connsiteX27" fmla="*/ 2494540 w 3113665"/>
              <a:gd name="connsiteY27" fmla="*/ 1603375 h 6238875"/>
              <a:gd name="connsiteX28" fmla="*/ 2462790 w 3113665"/>
              <a:gd name="connsiteY28" fmla="*/ 1714500 h 6238875"/>
              <a:gd name="connsiteX29" fmla="*/ 2351665 w 3113665"/>
              <a:gd name="connsiteY29" fmla="*/ 1825625 h 6238875"/>
              <a:gd name="connsiteX30" fmla="*/ 2304040 w 3113665"/>
              <a:gd name="connsiteY30" fmla="*/ 1920875 h 6238875"/>
              <a:gd name="connsiteX31" fmla="*/ 2288165 w 3113665"/>
              <a:gd name="connsiteY31" fmla="*/ 1968500 h 6238875"/>
              <a:gd name="connsiteX32" fmla="*/ 2256415 w 3113665"/>
              <a:gd name="connsiteY32" fmla="*/ 2016125 h 6238875"/>
              <a:gd name="connsiteX33" fmla="*/ 2240540 w 3113665"/>
              <a:gd name="connsiteY33" fmla="*/ 2063750 h 6238875"/>
              <a:gd name="connsiteX34" fmla="*/ 2177040 w 3113665"/>
              <a:gd name="connsiteY34" fmla="*/ 2159000 h 6238875"/>
              <a:gd name="connsiteX35" fmla="*/ 2161165 w 3113665"/>
              <a:gd name="connsiteY35" fmla="*/ 2206625 h 6238875"/>
              <a:gd name="connsiteX36" fmla="*/ 2113540 w 3113665"/>
              <a:gd name="connsiteY36" fmla="*/ 2254250 h 6238875"/>
              <a:gd name="connsiteX37" fmla="*/ 2065915 w 3113665"/>
              <a:gd name="connsiteY37" fmla="*/ 2349500 h 6238875"/>
              <a:gd name="connsiteX38" fmla="*/ 2002415 w 3113665"/>
              <a:gd name="connsiteY38" fmla="*/ 2460625 h 6238875"/>
              <a:gd name="connsiteX39" fmla="*/ 1986540 w 3113665"/>
              <a:gd name="connsiteY39" fmla="*/ 2508250 h 6238875"/>
              <a:gd name="connsiteX40" fmla="*/ 1970665 w 3113665"/>
              <a:gd name="connsiteY40" fmla="*/ 2587625 h 6238875"/>
              <a:gd name="connsiteX41" fmla="*/ 1907165 w 3113665"/>
              <a:gd name="connsiteY41" fmla="*/ 2682875 h 6238875"/>
              <a:gd name="connsiteX42" fmla="*/ 1891290 w 3113665"/>
              <a:gd name="connsiteY42" fmla="*/ 2778125 h 6238875"/>
              <a:gd name="connsiteX43" fmla="*/ 1859540 w 3113665"/>
              <a:gd name="connsiteY43" fmla="*/ 2841625 h 6238875"/>
              <a:gd name="connsiteX44" fmla="*/ 1875415 w 3113665"/>
              <a:gd name="connsiteY44" fmla="*/ 3587750 h 6238875"/>
              <a:gd name="connsiteX45" fmla="*/ 1827790 w 3113665"/>
              <a:gd name="connsiteY45" fmla="*/ 3603625 h 6238875"/>
              <a:gd name="connsiteX46" fmla="*/ 1811915 w 3113665"/>
              <a:gd name="connsiteY46" fmla="*/ 3778250 h 6238875"/>
              <a:gd name="connsiteX47" fmla="*/ 1827790 w 3113665"/>
              <a:gd name="connsiteY47" fmla="*/ 3825875 h 6238875"/>
              <a:gd name="connsiteX48" fmla="*/ 1843665 w 3113665"/>
              <a:gd name="connsiteY48" fmla="*/ 3984625 h 6238875"/>
              <a:gd name="connsiteX49" fmla="*/ 1859540 w 3113665"/>
              <a:gd name="connsiteY49" fmla="*/ 4032250 h 6238875"/>
              <a:gd name="connsiteX50" fmla="*/ 1875415 w 3113665"/>
              <a:gd name="connsiteY50" fmla="*/ 4095750 h 6238875"/>
              <a:gd name="connsiteX51" fmla="*/ 1891290 w 3113665"/>
              <a:gd name="connsiteY51" fmla="*/ 4143375 h 6238875"/>
              <a:gd name="connsiteX52" fmla="*/ 1923040 w 3113665"/>
              <a:gd name="connsiteY52" fmla="*/ 4254500 h 6238875"/>
              <a:gd name="connsiteX53" fmla="*/ 2002415 w 3113665"/>
              <a:gd name="connsiteY53" fmla="*/ 4349750 h 6238875"/>
              <a:gd name="connsiteX54" fmla="*/ 2050040 w 3113665"/>
              <a:gd name="connsiteY54" fmla="*/ 4445000 h 6238875"/>
              <a:gd name="connsiteX55" fmla="*/ 2097665 w 3113665"/>
              <a:gd name="connsiteY55" fmla="*/ 4492625 h 6238875"/>
              <a:gd name="connsiteX56" fmla="*/ 2145290 w 3113665"/>
              <a:gd name="connsiteY56" fmla="*/ 4651375 h 6238875"/>
              <a:gd name="connsiteX57" fmla="*/ 2161165 w 3113665"/>
              <a:gd name="connsiteY57" fmla="*/ 4699000 h 6238875"/>
              <a:gd name="connsiteX58" fmla="*/ 2192915 w 3113665"/>
              <a:gd name="connsiteY58" fmla="*/ 5334000 h 6238875"/>
              <a:gd name="connsiteX59" fmla="*/ 2177040 w 3113665"/>
              <a:gd name="connsiteY59" fmla="*/ 5699125 h 6238875"/>
              <a:gd name="connsiteX60" fmla="*/ 2081790 w 3113665"/>
              <a:gd name="connsiteY60" fmla="*/ 5857875 h 6238875"/>
              <a:gd name="connsiteX61" fmla="*/ 1986540 w 3113665"/>
              <a:gd name="connsiteY61" fmla="*/ 6016625 h 6238875"/>
              <a:gd name="connsiteX62" fmla="*/ 1938915 w 3113665"/>
              <a:gd name="connsiteY62" fmla="*/ 6143625 h 6238875"/>
              <a:gd name="connsiteX63" fmla="*/ 1891290 w 3113665"/>
              <a:gd name="connsiteY63" fmla="*/ 6175375 h 6238875"/>
              <a:gd name="connsiteX64" fmla="*/ 1780165 w 3113665"/>
              <a:gd name="connsiteY64" fmla="*/ 6238875 h 6238875"/>
              <a:gd name="connsiteX65" fmla="*/ 1319790 w 3113665"/>
              <a:gd name="connsiteY65" fmla="*/ 6223000 h 6238875"/>
              <a:gd name="connsiteX66" fmla="*/ 1272165 w 3113665"/>
              <a:gd name="connsiteY66" fmla="*/ 6207125 h 6238875"/>
              <a:gd name="connsiteX67" fmla="*/ 1192790 w 3113665"/>
              <a:gd name="connsiteY67" fmla="*/ 6191250 h 6238875"/>
              <a:gd name="connsiteX68" fmla="*/ 1065790 w 3113665"/>
              <a:gd name="connsiteY68" fmla="*/ 6127750 h 6238875"/>
              <a:gd name="connsiteX69" fmla="*/ 986415 w 3113665"/>
              <a:gd name="connsiteY69" fmla="*/ 6048375 h 6238875"/>
              <a:gd name="connsiteX70" fmla="*/ 938790 w 3113665"/>
              <a:gd name="connsiteY70" fmla="*/ 6032500 h 6238875"/>
              <a:gd name="connsiteX71" fmla="*/ 843540 w 3113665"/>
              <a:gd name="connsiteY71" fmla="*/ 5969000 h 6238875"/>
              <a:gd name="connsiteX72" fmla="*/ 780040 w 3113665"/>
              <a:gd name="connsiteY72" fmla="*/ 5921375 h 6238875"/>
              <a:gd name="connsiteX73" fmla="*/ 732415 w 3113665"/>
              <a:gd name="connsiteY73" fmla="*/ 5905500 h 6238875"/>
              <a:gd name="connsiteX74" fmla="*/ 764165 w 3113665"/>
              <a:gd name="connsiteY74" fmla="*/ 6048375 h 6238875"/>
              <a:gd name="connsiteX75" fmla="*/ 780040 w 3113665"/>
              <a:gd name="connsiteY75" fmla="*/ 6111875 h 6238875"/>
              <a:gd name="connsiteX76" fmla="*/ 811790 w 3113665"/>
              <a:gd name="connsiteY76" fmla="*/ 6191250 h 6238875"/>
              <a:gd name="connsiteX77" fmla="*/ 859415 w 3113665"/>
              <a:gd name="connsiteY77" fmla="*/ 6223000 h 6238875"/>
              <a:gd name="connsiteX78" fmla="*/ 859415 w 3113665"/>
              <a:gd name="connsiteY78" fmla="*/ 5937250 h 6238875"/>
              <a:gd name="connsiteX79" fmla="*/ 843540 w 3113665"/>
              <a:gd name="connsiteY79" fmla="*/ 5889625 h 6238875"/>
              <a:gd name="connsiteX80" fmla="*/ 764165 w 3113665"/>
              <a:gd name="connsiteY80" fmla="*/ 5794375 h 6238875"/>
              <a:gd name="connsiteX81" fmla="*/ 716540 w 3113665"/>
              <a:gd name="connsiteY81" fmla="*/ 5619750 h 6238875"/>
              <a:gd name="connsiteX82" fmla="*/ 684790 w 3113665"/>
              <a:gd name="connsiteY82" fmla="*/ 5524500 h 6238875"/>
              <a:gd name="connsiteX83" fmla="*/ 637165 w 3113665"/>
              <a:gd name="connsiteY83" fmla="*/ 5445125 h 6238875"/>
              <a:gd name="connsiteX84" fmla="*/ 589540 w 3113665"/>
              <a:gd name="connsiteY84" fmla="*/ 5286375 h 6238875"/>
              <a:gd name="connsiteX85" fmla="*/ 557790 w 3113665"/>
              <a:gd name="connsiteY85" fmla="*/ 5159375 h 6238875"/>
              <a:gd name="connsiteX86" fmla="*/ 478415 w 3113665"/>
              <a:gd name="connsiteY86" fmla="*/ 4953000 h 6238875"/>
              <a:gd name="connsiteX87" fmla="*/ 414915 w 3113665"/>
              <a:gd name="connsiteY87" fmla="*/ 4778375 h 6238875"/>
              <a:gd name="connsiteX88" fmla="*/ 383165 w 3113665"/>
              <a:gd name="connsiteY88" fmla="*/ 4730750 h 6238875"/>
              <a:gd name="connsiteX89" fmla="*/ 351415 w 3113665"/>
              <a:gd name="connsiteY89" fmla="*/ 4619625 h 6238875"/>
              <a:gd name="connsiteX90" fmla="*/ 319665 w 3113665"/>
              <a:gd name="connsiteY90" fmla="*/ 4540250 h 6238875"/>
              <a:gd name="connsiteX91" fmla="*/ 272040 w 3113665"/>
              <a:gd name="connsiteY91" fmla="*/ 4397375 h 6238875"/>
              <a:gd name="connsiteX92" fmla="*/ 256165 w 3113665"/>
              <a:gd name="connsiteY92" fmla="*/ 4349750 h 6238875"/>
              <a:gd name="connsiteX93" fmla="*/ 240290 w 3113665"/>
              <a:gd name="connsiteY93" fmla="*/ 4270375 h 6238875"/>
              <a:gd name="connsiteX94" fmla="*/ 224415 w 3113665"/>
              <a:gd name="connsiteY94" fmla="*/ 4159250 h 6238875"/>
              <a:gd name="connsiteX95" fmla="*/ 208540 w 3113665"/>
              <a:gd name="connsiteY95" fmla="*/ 4111625 h 6238875"/>
              <a:gd name="connsiteX96" fmla="*/ 192665 w 3113665"/>
              <a:gd name="connsiteY96" fmla="*/ 4032250 h 6238875"/>
              <a:gd name="connsiteX97" fmla="*/ 176790 w 3113665"/>
              <a:gd name="connsiteY97" fmla="*/ 3968750 h 6238875"/>
              <a:gd name="connsiteX98" fmla="*/ 160915 w 3113665"/>
              <a:gd name="connsiteY98" fmla="*/ 3889375 h 6238875"/>
              <a:gd name="connsiteX99" fmla="*/ 129165 w 3113665"/>
              <a:gd name="connsiteY99" fmla="*/ 3825875 h 6238875"/>
              <a:gd name="connsiteX100" fmla="*/ 113290 w 3113665"/>
              <a:gd name="connsiteY100" fmla="*/ 3762375 h 6238875"/>
              <a:gd name="connsiteX101" fmla="*/ 97415 w 3113665"/>
              <a:gd name="connsiteY101" fmla="*/ 3714750 h 6238875"/>
              <a:gd name="connsiteX102" fmla="*/ 49790 w 3113665"/>
              <a:gd name="connsiteY102" fmla="*/ 3508375 h 6238875"/>
              <a:gd name="connsiteX103" fmla="*/ 18040 w 3113665"/>
              <a:gd name="connsiteY103" fmla="*/ 3317875 h 6238875"/>
              <a:gd name="connsiteX104" fmla="*/ 2165 w 3113665"/>
              <a:gd name="connsiteY104" fmla="*/ 3159125 h 6238875"/>
              <a:gd name="connsiteX105" fmla="*/ 2165 w 3113665"/>
              <a:gd name="connsiteY105" fmla="*/ 1317625 h 6238875"/>
              <a:gd name="connsiteX106" fmla="*/ 18040 w 3113665"/>
              <a:gd name="connsiteY106" fmla="*/ 1143000 h 6238875"/>
              <a:gd name="connsiteX107" fmla="*/ 33915 w 3113665"/>
              <a:gd name="connsiteY107" fmla="*/ 1000125 h 6238875"/>
              <a:gd name="connsiteX108" fmla="*/ 49790 w 3113665"/>
              <a:gd name="connsiteY108" fmla="*/ 952500 h 6238875"/>
              <a:gd name="connsiteX109" fmla="*/ 113290 w 3113665"/>
              <a:gd name="connsiteY109" fmla="*/ 889000 h 6238875"/>
              <a:gd name="connsiteX110" fmla="*/ 383165 w 3113665"/>
              <a:gd name="connsiteY110" fmla="*/ 698500 h 6238875"/>
              <a:gd name="connsiteX111" fmla="*/ 446665 w 3113665"/>
              <a:gd name="connsiteY111" fmla="*/ 508000 h 6238875"/>
              <a:gd name="connsiteX112" fmla="*/ 462540 w 3113665"/>
              <a:gd name="connsiteY112" fmla="*/ 444500 h 6238875"/>
              <a:gd name="connsiteX113" fmla="*/ 526040 w 3113665"/>
              <a:gd name="connsiteY113" fmla="*/ 317500 h 6238875"/>
              <a:gd name="connsiteX114" fmla="*/ 557790 w 3113665"/>
              <a:gd name="connsiteY114" fmla="*/ 222250 h 6238875"/>
              <a:gd name="connsiteX115" fmla="*/ 589540 w 3113665"/>
              <a:gd name="connsiteY115" fmla="*/ 174625 h 6238875"/>
              <a:gd name="connsiteX116" fmla="*/ 668915 w 3113665"/>
              <a:gd name="connsiteY116" fmla="*/ 31750 h 6238875"/>
              <a:gd name="connsiteX117" fmla="*/ 716540 w 3113665"/>
              <a:gd name="connsiteY117" fmla="*/ 0 h 6238875"/>
              <a:gd name="connsiteX118" fmla="*/ 780040 w 3113665"/>
              <a:gd name="connsiteY118" fmla="*/ 15875 h 6238875"/>
              <a:gd name="connsiteX119" fmla="*/ 795915 w 3113665"/>
              <a:gd name="connsiteY119" fmla="*/ 63500 h 6238875"/>
              <a:gd name="connsiteX120" fmla="*/ 843540 w 3113665"/>
              <a:gd name="connsiteY120" fmla="*/ 95250 h 6238875"/>
              <a:gd name="connsiteX121" fmla="*/ 859415 w 3113665"/>
              <a:gd name="connsiteY121" fmla="*/ 142875 h 6238875"/>
              <a:gd name="connsiteX122" fmla="*/ 922915 w 3113665"/>
              <a:gd name="connsiteY122" fmla="*/ 158750 h 6238875"/>
              <a:gd name="connsiteX123" fmla="*/ 1049915 w 3113665"/>
              <a:gd name="connsiteY123" fmla="*/ 190500 h 6238875"/>
              <a:gd name="connsiteX124" fmla="*/ 1113415 w 3113665"/>
              <a:gd name="connsiteY124" fmla="*/ 206375 h 6238875"/>
              <a:gd name="connsiteX125" fmla="*/ 1256290 w 3113665"/>
              <a:gd name="connsiteY125" fmla="*/ 238125 h 6238875"/>
              <a:gd name="connsiteX126" fmla="*/ 1383290 w 3113665"/>
              <a:gd name="connsiteY126" fmla="*/ 301625 h 6238875"/>
              <a:gd name="connsiteX127" fmla="*/ 1494415 w 3113665"/>
              <a:gd name="connsiteY127" fmla="*/ 333375 h 6238875"/>
              <a:gd name="connsiteX128" fmla="*/ 1542040 w 3113665"/>
              <a:gd name="connsiteY128" fmla="*/ 349250 h 6238875"/>
              <a:gd name="connsiteX129" fmla="*/ 1716665 w 3113665"/>
              <a:gd name="connsiteY129" fmla="*/ 333375 h 6238875"/>
              <a:gd name="connsiteX130" fmla="*/ 1732540 w 3113665"/>
              <a:gd name="connsiteY130" fmla="*/ 285750 h 6238875"/>
              <a:gd name="connsiteX131" fmla="*/ 1827790 w 3113665"/>
              <a:gd name="connsiteY131" fmla="*/ 254000 h 62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113665" h="6238875">
                <a:moveTo>
                  <a:pt x="446665" y="285750"/>
                </a:moveTo>
                <a:lnTo>
                  <a:pt x="446665" y="285750"/>
                </a:lnTo>
                <a:cubicBezTo>
                  <a:pt x="504873" y="280458"/>
                  <a:pt x="563293" y="277125"/>
                  <a:pt x="621290" y="269875"/>
                </a:cubicBezTo>
                <a:cubicBezTo>
                  <a:pt x="776994" y="250412"/>
                  <a:pt x="642549" y="236874"/>
                  <a:pt x="891165" y="222250"/>
                </a:cubicBezTo>
                <a:lnTo>
                  <a:pt x="1161040" y="206375"/>
                </a:lnTo>
                <a:cubicBezTo>
                  <a:pt x="1548324" y="227891"/>
                  <a:pt x="1327181" y="207360"/>
                  <a:pt x="1557915" y="238125"/>
                </a:cubicBezTo>
                <a:cubicBezTo>
                  <a:pt x="1717182" y="259361"/>
                  <a:pt x="1638096" y="242295"/>
                  <a:pt x="1748415" y="269875"/>
                </a:cubicBezTo>
                <a:lnTo>
                  <a:pt x="2542165" y="238125"/>
                </a:lnTo>
                <a:cubicBezTo>
                  <a:pt x="2580343" y="236004"/>
                  <a:pt x="2616838" y="215488"/>
                  <a:pt x="2653290" y="206375"/>
                </a:cubicBezTo>
                <a:cubicBezTo>
                  <a:pt x="2679467" y="199831"/>
                  <a:pt x="2706325" y="196353"/>
                  <a:pt x="2732665" y="190500"/>
                </a:cubicBezTo>
                <a:cubicBezTo>
                  <a:pt x="2753964" y="185767"/>
                  <a:pt x="2774998" y="179917"/>
                  <a:pt x="2796165" y="174625"/>
                </a:cubicBezTo>
                <a:cubicBezTo>
                  <a:pt x="2812040" y="179917"/>
                  <a:pt x="2830723" y="180047"/>
                  <a:pt x="2843790" y="190500"/>
                </a:cubicBezTo>
                <a:cubicBezTo>
                  <a:pt x="2884696" y="223225"/>
                  <a:pt x="2911328" y="272567"/>
                  <a:pt x="2954915" y="301625"/>
                </a:cubicBezTo>
                <a:lnTo>
                  <a:pt x="3002540" y="333375"/>
                </a:lnTo>
                <a:cubicBezTo>
                  <a:pt x="3042657" y="453726"/>
                  <a:pt x="3014210" y="401851"/>
                  <a:pt x="3081915" y="492125"/>
                </a:cubicBezTo>
                <a:cubicBezTo>
                  <a:pt x="3089401" y="514584"/>
                  <a:pt x="3113665" y="583316"/>
                  <a:pt x="3113665" y="603250"/>
                </a:cubicBezTo>
                <a:cubicBezTo>
                  <a:pt x="3113665" y="672245"/>
                  <a:pt x="3105851" y="741103"/>
                  <a:pt x="3097790" y="809625"/>
                </a:cubicBezTo>
                <a:cubicBezTo>
                  <a:pt x="3095241" y="831294"/>
                  <a:pt x="3094018" y="854971"/>
                  <a:pt x="3081915" y="873125"/>
                </a:cubicBezTo>
                <a:cubicBezTo>
                  <a:pt x="3071332" y="889000"/>
                  <a:pt x="3050165" y="894292"/>
                  <a:pt x="3034290" y="904875"/>
                </a:cubicBezTo>
                <a:cubicBezTo>
                  <a:pt x="2921124" y="829431"/>
                  <a:pt x="3058819" y="899105"/>
                  <a:pt x="2954915" y="968375"/>
                </a:cubicBezTo>
                <a:lnTo>
                  <a:pt x="2859665" y="1031875"/>
                </a:lnTo>
                <a:cubicBezTo>
                  <a:pt x="2849082" y="1063625"/>
                  <a:pt x="2855762" y="1108561"/>
                  <a:pt x="2827915" y="1127125"/>
                </a:cubicBezTo>
                <a:cubicBezTo>
                  <a:pt x="2758275" y="1173551"/>
                  <a:pt x="2791738" y="1143611"/>
                  <a:pt x="2732665" y="1222375"/>
                </a:cubicBezTo>
                <a:cubicBezTo>
                  <a:pt x="2696915" y="1329624"/>
                  <a:pt x="2746495" y="1213373"/>
                  <a:pt x="2669165" y="1301750"/>
                </a:cubicBezTo>
                <a:cubicBezTo>
                  <a:pt x="2644037" y="1330467"/>
                  <a:pt x="2628560" y="1366473"/>
                  <a:pt x="2605665" y="1397000"/>
                </a:cubicBezTo>
                <a:lnTo>
                  <a:pt x="2558040" y="1460500"/>
                </a:lnTo>
                <a:cubicBezTo>
                  <a:pt x="2552748" y="1476375"/>
                  <a:pt x="2549649" y="1493158"/>
                  <a:pt x="2542165" y="1508125"/>
                </a:cubicBezTo>
                <a:cubicBezTo>
                  <a:pt x="2495782" y="1600891"/>
                  <a:pt x="2521141" y="1510270"/>
                  <a:pt x="2494540" y="1603375"/>
                </a:cubicBezTo>
                <a:cubicBezTo>
                  <a:pt x="2493272" y="1607812"/>
                  <a:pt x="2471248" y="1703927"/>
                  <a:pt x="2462790" y="1714500"/>
                </a:cubicBezTo>
                <a:cubicBezTo>
                  <a:pt x="2430065" y="1755406"/>
                  <a:pt x="2351665" y="1825625"/>
                  <a:pt x="2351665" y="1825625"/>
                </a:cubicBezTo>
                <a:cubicBezTo>
                  <a:pt x="2311763" y="1945332"/>
                  <a:pt x="2365588" y="1797778"/>
                  <a:pt x="2304040" y="1920875"/>
                </a:cubicBezTo>
                <a:cubicBezTo>
                  <a:pt x="2296556" y="1935842"/>
                  <a:pt x="2295649" y="1953533"/>
                  <a:pt x="2288165" y="1968500"/>
                </a:cubicBezTo>
                <a:cubicBezTo>
                  <a:pt x="2279632" y="1985565"/>
                  <a:pt x="2264948" y="1999060"/>
                  <a:pt x="2256415" y="2016125"/>
                </a:cubicBezTo>
                <a:cubicBezTo>
                  <a:pt x="2248931" y="2031092"/>
                  <a:pt x="2248667" y="2049122"/>
                  <a:pt x="2240540" y="2063750"/>
                </a:cubicBezTo>
                <a:cubicBezTo>
                  <a:pt x="2222008" y="2097107"/>
                  <a:pt x="2189107" y="2122799"/>
                  <a:pt x="2177040" y="2159000"/>
                </a:cubicBezTo>
                <a:cubicBezTo>
                  <a:pt x="2171748" y="2174875"/>
                  <a:pt x="2170447" y="2192702"/>
                  <a:pt x="2161165" y="2206625"/>
                </a:cubicBezTo>
                <a:cubicBezTo>
                  <a:pt x="2148712" y="2225305"/>
                  <a:pt x="2129415" y="2238375"/>
                  <a:pt x="2113540" y="2254250"/>
                </a:cubicBezTo>
                <a:cubicBezTo>
                  <a:pt x="2073638" y="2373957"/>
                  <a:pt x="2127463" y="2226403"/>
                  <a:pt x="2065915" y="2349500"/>
                </a:cubicBezTo>
                <a:cubicBezTo>
                  <a:pt x="2005310" y="2470709"/>
                  <a:pt x="2117575" y="2307079"/>
                  <a:pt x="2002415" y="2460625"/>
                </a:cubicBezTo>
                <a:cubicBezTo>
                  <a:pt x="1997123" y="2476500"/>
                  <a:pt x="1990599" y="2492016"/>
                  <a:pt x="1986540" y="2508250"/>
                </a:cubicBezTo>
                <a:cubicBezTo>
                  <a:pt x="1979996" y="2534427"/>
                  <a:pt x="1981830" y="2563061"/>
                  <a:pt x="1970665" y="2587625"/>
                </a:cubicBezTo>
                <a:cubicBezTo>
                  <a:pt x="1954875" y="2622363"/>
                  <a:pt x="1907165" y="2682875"/>
                  <a:pt x="1907165" y="2682875"/>
                </a:cubicBezTo>
                <a:cubicBezTo>
                  <a:pt x="1901873" y="2714625"/>
                  <a:pt x="1900539" y="2747295"/>
                  <a:pt x="1891290" y="2778125"/>
                </a:cubicBezTo>
                <a:cubicBezTo>
                  <a:pt x="1884490" y="2800792"/>
                  <a:pt x="1860004" y="2817964"/>
                  <a:pt x="1859540" y="2841625"/>
                </a:cubicBezTo>
                <a:cubicBezTo>
                  <a:pt x="1854663" y="3090342"/>
                  <a:pt x="1870123" y="3339042"/>
                  <a:pt x="1875415" y="3587750"/>
                </a:cubicBezTo>
                <a:cubicBezTo>
                  <a:pt x="1859540" y="3593042"/>
                  <a:pt x="1840857" y="3593172"/>
                  <a:pt x="1827790" y="3603625"/>
                </a:cubicBezTo>
                <a:cubicBezTo>
                  <a:pt x="1769455" y="3650293"/>
                  <a:pt x="1800203" y="3713833"/>
                  <a:pt x="1811915" y="3778250"/>
                </a:cubicBezTo>
                <a:cubicBezTo>
                  <a:pt x="1814908" y="3794714"/>
                  <a:pt x="1822498" y="3810000"/>
                  <a:pt x="1827790" y="3825875"/>
                </a:cubicBezTo>
                <a:cubicBezTo>
                  <a:pt x="1833082" y="3878792"/>
                  <a:pt x="1835579" y="3932063"/>
                  <a:pt x="1843665" y="3984625"/>
                </a:cubicBezTo>
                <a:cubicBezTo>
                  <a:pt x="1846209" y="4001164"/>
                  <a:pt x="1854943" y="4016160"/>
                  <a:pt x="1859540" y="4032250"/>
                </a:cubicBezTo>
                <a:cubicBezTo>
                  <a:pt x="1865534" y="4053229"/>
                  <a:pt x="1869421" y="4074771"/>
                  <a:pt x="1875415" y="4095750"/>
                </a:cubicBezTo>
                <a:cubicBezTo>
                  <a:pt x="1880012" y="4111840"/>
                  <a:pt x="1886693" y="4127285"/>
                  <a:pt x="1891290" y="4143375"/>
                </a:cubicBezTo>
                <a:cubicBezTo>
                  <a:pt x="1898072" y="4167111"/>
                  <a:pt x="1910352" y="4229125"/>
                  <a:pt x="1923040" y="4254500"/>
                </a:cubicBezTo>
                <a:cubicBezTo>
                  <a:pt x="1952601" y="4313622"/>
                  <a:pt x="1958529" y="4297086"/>
                  <a:pt x="2002415" y="4349750"/>
                </a:cubicBezTo>
                <a:cubicBezTo>
                  <a:pt x="2127312" y="4499627"/>
                  <a:pt x="1954577" y="4301806"/>
                  <a:pt x="2050040" y="4445000"/>
                </a:cubicBezTo>
                <a:cubicBezTo>
                  <a:pt x="2062493" y="4463680"/>
                  <a:pt x="2081790" y="4476750"/>
                  <a:pt x="2097665" y="4492625"/>
                </a:cubicBezTo>
                <a:cubicBezTo>
                  <a:pt x="2121657" y="4588593"/>
                  <a:pt x="2106641" y="4535427"/>
                  <a:pt x="2145290" y="4651375"/>
                </a:cubicBezTo>
                <a:lnTo>
                  <a:pt x="2161165" y="4699000"/>
                </a:lnTo>
                <a:cubicBezTo>
                  <a:pt x="2193720" y="4959442"/>
                  <a:pt x="2192915" y="4921019"/>
                  <a:pt x="2192915" y="5334000"/>
                </a:cubicBezTo>
                <a:cubicBezTo>
                  <a:pt x="2192915" y="5455823"/>
                  <a:pt x="2190493" y="5578047"/>
                  <a:pt x="2177040" y="5699125"/>
                </a:cubicBezTo>
                <a:cubicBezTo>
                  <a:pt x="2173786" y="5728414"/>
                  <a:pt x="2084952" y="5853131"/>
                  <a:pt x="2081790" y="5857875"/>
                </a:cubicBezTo>
                <a:cubicBezTo>
                  <a:pt x="2036648" y="5925588"/>
                  <a:pt x="2015829" y="5948284"/>
                  <a:pt x="1986540" y="6016625"/>
                </a:cubicBezTo>
                <a:cubicBezTo>
                  <a:pt x="1970152" y="6054863"/>
                  <a:pt x="1962407" y="6110736"/>
                  <a:pt x="1938915" y="6143625"/>
                </a:cubicBezTo>
                <a:cubicBezTo>
                  <a:pt x="1927825" y="6159151"/>
                  <a:pt x="1907856" y="6165909"/>
                  <a:pt x="1891290" y="6175375"/>
                </a:cubicBezTo>
                <a:cubicBezTo>
                  <a:pt x="1750301" y="6255940"/>
                  <a:pt x="1896196" y="6161521"/>
                  <a:pt x="1780165" y="6238875"/>
                </a:cubicBezTo>
                <a:cubicBezTo>
                  <a:pt x="1626707" y="6233583"/>
                  <a:pt x="1473041" y="6232578"/>
                  <a:pt x="1319790" y="6223000"/>
                </a:cubicBezTo>
                <a:cubicBezTo>
                  <a:pt x="1303089" y="6221956"/>
                  <a:pt x="1288399" y="6211184"/>
                  <a:pt x="1272165" y="6207125"/>
                </a:cubicBezTo>
                <a:cubicBezTo>
                  <a:pt x="1245988" y="6200581"/>
                  <a:pt x="1218634" y="6199003"/>
                  <a:pt x="1192790" y="6191250"/>
                </a:cubicBezTo>
                <a:cubicBezTo>
                  <a:pt x="1122179" y="6170067"/>
                  <a:pt x="1119397" y="6163488"/>
                  <a:pt x="1065790" y="6127750"/>
                </a:cubicBezTo>
                <a:cubicBezTo>
                  <a:pt x="1034040" y="6080125"/>
                  <a:pt x="1039332" y="6074833"/>
                  <a:pt x="986415" y="6048375"/>
                </a:cubicBezTo>
                <a:cubicBezTo>
                  <a:pt x="971448" y="6040891"/>
                  <a:pt x="953418" y="6040627"/>
                  <a:pt x="938790" y="6032500"/>
                </a:cubicBezTo>
                <a:cubicBezTo>
                  <a:pt x="905433" y="6013968"/>
                  <a:pt x="874067" y="5991895"/>
                  <a:pt x="843540" y="5969000"/>
                </a:cubicBezTo>
                <a:cubicBezTo>
                  <a:pt x="822373" y="5953125"/>
                  <a:pt x="803012" y="5934502"/>
                  <a:pt x="780040" y="5921375"/>
                </a:cubicBezTo>
                <a:cubicBezTo>
                  <a:pt x="765511" y="5913073"/>
                  <a:pt x="748290" y="5910792"/>
                  <a:pt x="732415" y="5905500"/>
                </a:cubicBezTo>
                <a:cubicBezTo>
                  <a:pt x="761064" y="6077394"/>
                  <a:pt x="732901" y="5938949"/>
                  <a:pt x="764165" y="6048375"/>
                </a:cubicBezTo>
                <a:cubicBezTo>
                  <a:pt x="770159" y="6069354"/>
                  <a:pt x="773141" y="6091177"/>
                  <a:pt x="780040" y="6111875"/>
                </a:cubicBezTo>
                <a:cubicBezTo>
                  <a:pt x="789051" y="6138909"/>
                  <a:pt x="795227" y="6168061"/>
                  <a:pt x="811790" y="6191250"/>
                </a:cubicBezTo>
                <a:cubicBezTo>
                  <a:pt x="822880" y="6206776"/>
                  <a:pt x="843540" y="6212417"/>
                  <a:pt x="859415" y="6223000"/>
                </a:cubicBezTo>
                <a:cubicBezTo>
                  <a:pt x="891051" y="6096457"/>
                  <a:pt x="884513" y="6150587"/>
                  <a:pt x="859415" y="5937250"/>
                </a:cubicBezTo>
                <a:cubicBezTo>
                  <a:pt x="857460" y="5920631"/>
                  <a:pt x="851024" y="5904592"/>
                  <a:pt x="843540" y="5889625"/>
                </a:cubicBezTo>
                <a:cubicBezTo>
                  <a:pt x="821438" y="5845422"/>
                  <a:pt x="799274" y="5829484"/>
                  <a:pt x="764165" y="5794375"/>
                </a:cubicBezTo>
                <a:cubicBezTo>
                  <a:pt x="746072" y="5722003"/>
                  <a:pt x="741703" y="5701528"/>
                  <a:pt x="716540" y="5619750"/>
                </a:cubicBezTo>
                <a:cubicBezTo>
                  <a:pt x="706698" y="5587763"/>
                  <a:pt x="702009" y="5553198"/>
                  <a:pt x="684790" y="5524500"/>
                </a:cubicBezTo>
                <a:lnTo>
                  <a:pt x="637165" y="5445125"/>
                </a:lnTo>
                <a:cubicBezTo>
                  <a:pt x="587977" y="5248371"/>
                  <a:pt x="666839" y="5556921"/>
                  <a:pt x="589540" y="5286375"/>
                </a:cubicBezTo>
                <a:cubicBezTo>
                  <a:pt x="577552" y="5244418"/>
                  <a:pt x="571589" y="5200772"/>
                  <a:pt x="557790" y="5159375"/>
                </a:cubicBezTo>
                <a:cubicBezTo>
                  <a:pt x="534483" y="5089453"/>
                  <a:pt x="501722" y="5022922"/>
                  <a:pt x="478415" y="4953000"/>
                </a:cubicBezTo>
                <a:cubicBezTo>
                  <a:pt x="463597" y="4908545"/>
                  <a:pt x="437005" y="4822554"/>
                  <a:pt x="414915" y="4778375"/>
                </a:cubicBezTo>
                <a:cubicBezTo>
                  <a:pt x="406382" y="4761310"/>
                  <a:pt x="391698" y="4747815"/>
                  <a:pt x="383165" y="4730750"/>
                </a:cubicBezTo>
                <a:cubicBezTo>
                  <a:pt x="367877" y="4700173"/>
                  <a:pt x="361588" y="4650143"/>
                  <a:pt x="351415" y="4619625"/>
                </a:cubicBezTo>
                <a:cubicBezTo>
                  <a:pt x="342404" y="4592591"/>
                  <a:pt x="329403" y="4567031"/>
                  <a:pt x="319665" y="4540250"/>
                </a:cubicBezTo>
                <a:lnTo>
                  <a:pt x="272040" y="4397375"/>
                </a:lnTo>
                <a:cubicBezTo>
                  <a:pt x="266748" y="4381500"/>
                  <a:pt x="259447" y="4366159"/>
                  <a:pt x="256165" y="4349750"/>
                </a:cubicBezTo>
                <a:cubicBezTo>
                  <a:pt x="250873" y="4323292"/>
                  <a:pt x="244726" y="4296990"/>
                  <a:pt x="240290" y="4270375"/>
                </a:cubicBezTo>
                <a:cubicBezTo>
                  <a:pt x="234139" y="4233466"/>
                  <a:pt x="231753" y="4195941"/>
                  <a:pt x="224415" y="4159250"/>
                </a:cubicBezTo>
                <a:cubicBezTo>
                  <a:pt x="221133" y="4142841"/>
                  <a:pt x="212599" y="4127859"/>
                  <a:pt x="208540" y="4111625"/>
                </a:cubicBezTo>
                <a:cubicBezTo>
                  <a:pt x="201996" y="4085448"/>
                  <a:pt x="198518" y="4058590"/>
                  <a:pt x="192665" y="4032250"/>
                </a:cubicBezTo>
                <a:cubicBezTo>
                  <a:pt x="187932" y="4010951"/>
                  <a:pt x="181523" y="3990049"/>
                  <a:pt x="176790" y="3968750"/>
                </a:cubicBezTo>
                <a:cubicBezTo>
                  <a:pt x="170937" y="3942410"/>
                  <a:pt x="169448" y="3914973"/>
                  <a:pt x="160915" y="3889375"/>
                </a:cubicBezTo>
                <a:cubicBezTo>
                  <a:pt x="153431" y="3866924"/>
                  <a:pt x="137474" y="3848033"/>
                  <a:pt x="129165" y="3825875"/>
                </a:cubicBezTo>
                <a:cubicBezTo>
                  <a:pt x="121504" y="3805446"/>
                  <a:pt x="119284" y="3783354"/>
                  <a:pt x="113290" y="3762375"/>
                </a:cubicBezTo>
                <a:cubicBezTo>
                  <a:pt x="108693" y="3746285"/>
                  <a:pt x="102707" y="3730625"/>
                  <a:pt x="97415" y="3714750"/>
                </a:cubicBezTo>
                <a:cubicBezTo>
                  <a:pt x="65281" y="3457681"/>
                  <a:pt x="105884" y="3695354"/>
                  <a:pt x="49790" y="3508375"/>
                </a:cubicBezTo>
                <a:cubicBezTo>
                  <a:pt x="38187" y="3469699"/>
                  <a:pt x="21630" y="3348390"/>
                  <a:pt x="18040" y="3317875"/>
                </a:cubicBezTo>
                <a:cubicBezTo>
                  <a:pt x="11826" y="3265059"/>
                  <a:pt x="2587" y="3212304"/>
                  <a:pt x="2165" y="3159125"/>
                </a:cubicBezTo>
                <a:cubicBezTo>
                  <a:pt x="-2707" y="2545311"/>
                  <a:pt x="2165" y="1931458"/>
                  <a:pt x="2165" y="1317625"/>
                </a:cubicBezTo>
                <a:lnTo>
                  <a:pt x="18040" y="1143000"/>
                </a:lnTo>
                <a:cubicBezTo>
                  <a:pt x="23332" y="1095375"/>
                  <a:pt x="26037" y="1047391"/>
                  <a:pt x="33915" y="1000125"/>
                </a:cubicBezTo>
                <a:cubicBezTo>
                  <a:pt x="36666" y="983619"/>
                  <a:pt x="40064" y="966117"/>
                  <a:pt x="49790" y="952500"/>
                </a:cubicBezTo>
                <a:cubicBezTo>
                  <a:pt x="67189" y="928142"/>
                  <a:pt x="91040" y="909025"/>
                  <a:pt x="113290" y="889000"/>
                </a:cubicBezTo>
                <a:cubicBezTo>
                  <a:pt x="224054" y="789312"/>
                  <a:pt x="236257" y="791987"/>
                  <a:pt x="383165" y="698500"/>
                </a:cubicBezTo>
                <a:cubicBezTo>
                  <a:pt x="404332" y="635000"/>
                  <a:pt x="430431" y="572936"/>
                  <a:pt x="446665" y="508000"/>
                </a:cubicBezTo>
                <a:cubicBezTo>
                  <a:pt x="451957" y="486833"/>
                  <a:pt x="454148" y="464640"/>
                  <a:pt x="462540" y="444500"/>
                </a:cubicBezTo>
                <a:cubicBezTo>
                  <a:pt x="480744" y="400811"/>
                  <a:pt x="511073" y="362401"/>
                  <a:pt x="526040" y="317500"/>
                </a:cubicBezTo>
                <a:cubicBezTo>
                  <a:pt x="536623" y="285750"/>
                  <a:pt x="539226" y="250097"/>
                  <a:pt x="557790" y="222250"/>
                </a:cubicBezTo>
                <a:cubicBezTo>
                  <a:pt x="568373" y="206375"/>
                  <a:pt x="581791" y="192060"/>
                  <a:pt x="589540" y="174625"/>
                </a:cubicBezTo>
                <a:cubicBezTo>
                  <a:pt x="636454" y="69068"/>
                  <a:pt x="592215" y="95667"/>
                  <a:pt x="668915" y="31750"/>
                </a:cubicBezTo>
                <a:cubicBezTo>
                  <a:pt x="683572" y="19536"/>
                  <a:pt x="700665" y="10583"/>
                  <a:pt x="716540" y="0"/>
                </a:cubicBezTo>
                <a:cubicBezTo>
                  <a:pt x="737707" y="5292"/>
                  <a:pt x="763003" y="2245"/>
                  <a:pt x="780040" y="15875"/>
                </a:cubicBezTo>
                <a:cubicBezTo>
                  <a:pt x="793107" y="26328"/>
                  <a:pt x="785462" y="50433"/>
                  <a:pt x="795915" y="63500"/>
                </a:cubicBezTo>
                <a:cubicBezTo>
                  <a:pt x="807834" y="78398"/>
                  <a:pt x="827665" y="84667"/>
                  <a:pt x="843540" y="95250"/>
                </a:cubicBezTo>
                <a:cubicBezTo>
                  <a:pt x="848832" y="111125"/>
                  <a:pt x="846348" y="132422"/>
                  <a:pt x="859415" y="142875"/>
                </a:cubicBezTo>
                <a:cubicBezTo>
                  <a:pt x="876452" y="156505"/>
                  <a:pt x="901936" y="152756"/>
                  <a:pt x="922915" y="158750"/>
                </a:cubicBezTo>
                <a:cubicBezTo>
                  <a:pt x="1071846" y="201302"/>
                  <a:pt x="832056" y="142087"/>
                  <a:pt x="1049915" y="190500"/>
                </a:cubicBezTo>
                <a:cubicBezTo>
                  <a:pt x="1071214" y="195233"/>
                  <a:pt x="1092116" y="201642"/>
                  <a:pt x="1113415" y="206375"/>
                </a:cubicBezTo>
                <a:cubicBezTo>
                  <a:pt x="1151161" y="214763"/>
                  <a:pt x="1217574" y="225220"/>
                  <a:pt x="1256290" y="238125"/>
                </a:cubicBezTo>
                <a:cubicBezTo>
                  <a:pt x="1421089" y="293058"/>
                  <a:pt x="1266621" y="243290"/>
                  <a:pt x="1383290" y="301625"/>
                </a:cubicBezTo>
                <a:cubicBezTo>
                  <a:pt x="1408665" y="314313"/>
                  <a:pt x="1470679" y="326593"/>
                  <a:pt x="1494415" y="333375"/>
                </a:cubicBezTo>
                <a:cubicBezTo>
                  <a:pt x="1510505" y="337972"/>
                  <a:pt x="1526165" y="343958"/>
                  <a:pt x="1542040" y="349250"/>
                </a:cubicBezTo>
                <a:cubicBezTo>
                  <a:pt x="1600248" y="343958"/>
                  <a:pt x="1661216" y="351858"/>
                  <a:pt x="1716665" y="333375"/>
                </a:cubicBezTo>
                <a:cubicBezTo>
                  <a:pt x="1732540" y="328083"/>
                  <a:pt x="1718617" y="295032"/>
                  <a:pt x="1732540" y="285750"/>
                </a:cubicBezTo>
                <a:cubicBezTo>
                  <a:pt x="1940652" y="147009"/>
                  <a:pt x="1759166" y="322624"/>
                  <a:pt x="1827790" y="254000"/>
                </a:cubicBez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3095625" y="4746110"/>
            <a:ext cx="2254250" cy="2270640"/>
          </a:xfrm>
          <a:custGeom>
            <a:avLst/>
            <a:gdLst>
              <a:gd name="connsiteX0" fmla="*/ 31750 w 2254250"/>
              <a:gd name="connsiteY0" fmla="*/ 2191265 h 2270640"/>
              <a:gd name="connsiteX1" fmla="*/ 31750 w 2254250"/>
              <a:gd name="connsiteY1" fmla="*/ 2191265 h 2270640"/>
              <a:gd name="connsiteX2" fmla="*/ 15875 w 2254250"/>
              <a:gd name="connsiteY2" fmla="*/ 2048390 h 2270640"/>
              <a:gd name="connsiteX3" fmla="*/ 47625 w 2254250"/>
              <a:gd name="connsiteY3" fmla="*/ 2000765 h 2270640"/>
              <a:gd name="connsiteX4" fmla="*/ 111125 w 2254250"/>
              <a:gd name="connsiteY4" fmla="*/ 1889640 h 2270640"/>
              <a:gd name="connsiteX5" fmla="*/ 158750 w 2254250"/>
              <a:gd name="connsiteY5" fmla="*/ 1762640 h 2270640"/>
              <a:gd name="connsiteX6" fmla="*/ 190500 w 2254250"/>
              <a:gd name="connsiteY6" fmla="*/ 1667390 h 2270640"/>
              <a:gd name="connsiteX7" fmla="*/ 254000 w 2254250"/>
              <a:gd name="connsiteY7" fmla="*/ 1286390 h 2270640"/>
              <a:gd name="connsiteX8" fmla="*/ 301625 w 2254250"/>
              <a:gd name="connsiteY8" fmla="*/ 1270515 h 2270640"/>
              <a:gd name="connsiteX9" fmla="*/ 492125 w 2254250"/>
              <a:gd name="connsiteY9" fmla="*/ 1111765 h 2270640"/>
              <a:gd name="connsiteX10" fmla="*/ 523875 w 2254250"/>
              <a:gd name="connsiteY10" fmla="*/ 1064140 h 2270640"/>
              <a:gd name="connsiteX11" fmla="*/ 571500 w 2254250"/>
              <a:gd name="connsiteY11" fmla="*/ 953015 h 2270640"/>
              <a:gd name="connsiteX12" fmla="*/ 650875 w 2254250"/>
              <a:gd name="connsiteY12" fmla="*/ 810140 h 2270640"/>
              <a:gd name="connsiteX13" fmla="*/ 762000 w 2254250"/>
              <a:gd name="connsiteY13" fmla="*/ 699015 h 2270640"/>
              <a:gd name="connsiteX14" fmla="*/ 809625 w 2254250"/>
              <a:gd name="connsiteY14" fmla="*/ 603765 h 2270640"/>
              <a:gd name="connsiteX15" fmla="*/ 857250 w 2254250"/>
              <a:gd name="connsiteY15" fmla="*/ 587890 h 2270640"/>
              <a:gd name="connsiteX16" fmla="*/ 952500 w 2254250"/>
              <a:gd name="connsiteY16" fmla="*/ 540265 h 2270640"/>
              <a:gd name="connsiteX17" fmla="*/ 1000125 w 2254250"/>
              <a:gd name="connsiteY17" fmla="*/ 492640 h 2270640"/>
              <a:gd name="connsiteX18" fmla="*/ 1063625 w 2254250"/>
              <a:gd name="connsiteY18" fmla="*/ 445015 h 2270640"/>
              <a:gd name="connsiteX19" fmla="*/ 1095375 w 2254250"/>
              <a:gd name="connsiteY19" fmla="*/ 397390 h 2270640"/>
              <a:gd name="connsiteX20" fmla="*/ 1143000 w 2254250"/>
              <a:gd name="connsiteY20" fmla="*/ 318015 h 2270640"/>
              <a:gd name="connsiteX21" fmla="*/ 1190625 w 2254250"/>
              <a:gd name="connsiteY21" fmla="*/ 254515 h 2270640"/>
              <a:gd name="connsiteX22" fmla="*/ 1254125 w 2254250"/>
              <a:gd name="connsiteY22" fmla="*/ 159265 h 2270640"/>
              <a:gd name="connsiteX23" fmla="*/ 1476375 w 2254250"/>
              <a:gd name="connsiteY23" fmla="*/ 515 h 2270640"/>
              <a:gd name="connsiteX24" fmla="*/ 1714500 w 2254250"/>
              <a:gd name="connsiteY24" fmla="*/ 48140 h 2270640"/>
              <a:gd name="connsiteX25" fmla="*/ 1746250 w 2254250"/>
              <a:gd name="connsiteY25" fmla="*/ 95765 h 2270640"/>
              <a:gd name="connsiteX26" fmla="*/ 1809750 w 2254250"/>
              <a:gd name="connsiteY26" fmla="*/ 143390 h 2270640"/>
              <a:gd name="connsiteX27" fmla="*/ 1841500 w 2254250"/>
              <a:gd name="connsiteY27" fmla="*/ 191015 h 2270640"/>
              <a:gd name="connsiteX28" fmla="*/ 1952625 w 2254250"/>
              <a:gd name="connsiteY28" fmla="*/ 302140 h 2270640"/>
              <a:gd name="connsiteX29" fmla="*/ 2079625 w 2254250"/>
              <a:gd name="connsiteY29" fmla="*/ 476765 h 2270640"/>
              <a:gd name="connsiteX30" fmla="*/ 2111375 w 2254250"/>
              <a:gd name="connsiteY30" fmla="*/ 524390 h 2270640"/>
              <a:gd name="connsiteX31" fmla="*/ 2127250 w 2254250"/>
              <a:gd name="connsiteY31" fmla="*/ 572015 h 2270640"/>
              <a:gd name="connsiteX32" fmla="*/ 2143125 w 2254250"/>
              <a:gd name="connsiteY32" fmla="*/ 635515 h 2270640"/>
              <a:gd name="connsiteX33" fmla="*/ 2174875 w 2254250"/>
              <a:gd name="connsiteY33" fmla="*/ 714890 h 2270640"/>
              <a:gd name="connsiteX34" fmla="*/ 2206625 w 2254250"/>
              <a:gd name="connsiteY34" fmla="*/ 937140 h 2270640"/>
              <a:gd name="connsiteX35" fmla="*/ 2222500 w 2254250"/>
              <a:gd name="connsiteY35" fmla="*/ 1127640 h 2270640"/>
              <a:gd name="connsiteX36" fmla="*/ 2254250 w 2254250"/>
              <a:gd name="connsiteY36" fmla="*/ 1746765 h 2270640"/>
              <a:gd name="connsiteX37" fmla="*/ 2238375 w 2254250"/>
              <a:gd name="connsiteY37" fmla="*/ 1937265 h 2270640"/>
              <a:gd name="connsiteX38" fmla="*/ 2127250 w 2254250"/>
              <a:gd name="connsiteY38" fmla="*/ 1984890 h 2270640"/>
              <a:gd name="connsiteX39" fmla="*/ 2032000 w 2254250"/>
              <a:gd name="connsiteY39" fmla="*/ 2032515 h 2270640"/>
              <a:gd name="connsiteX40" fmla="*/ 1984375 w 2254250"/>
              <a:gd name="connsiteY40" fmla="*/ 2064265 h 2270640"/>
              <a:gd name="connsiteX41" fmla="*/ 1873250 w 2254250"/>
              <a:gd name="connsiteY41" fmla="*/ 2096015 h 2270640"/>
              <a:gd name="connsiteX42" fmla="*/ 1762125 w 2254250"/>
              <a:gd name="connsiteY42" fmla="*/ 2143640 h 2270640"/>
              <a:gd name="connsiteX43" fmla="*/ 1476375 w 2254250"/>
              <a:gd name="connsiteY43" fmla="*/ 2223015 h 2270640"/>
              <a:gd name="connsiteX44" fmla="*/ 1397000 w 2254250"/>
              <a:gd name="connsiteY44" fmla="*/ 2238890 h 2270640"/>
              <a:gd name="connsiteX45" fmla="*/ 1349375 w 2254250"/>
              <a:gd name="connsiteY45" fmla="*/ 2254765 h 2270640"/>
              <a:gd name="connsiteX46" fmla="*/ 1016000 w 2254250"/>
              <a:gd name="connsiteY46" fmla="*/ 2270640 h 2270640"/>
              <a:gd name="connsiteX47" fmla="*/ 365125 w 2254250"/>
              <a:gd name="connsiteY47" fmla="*/ 2254765 h 2270640"/>
              <a:gd name="connsiteX48" fmla="*/ 269875 w 2254250"/>
              <a:gd name="connsiteY48" fmla="*/ 2191265 h 2270640"/>
              <a:gd name="connsiteX49" fmla="*/ 190500 w 2254250"/>
              <a:gd name="connsiteY49" fmla="*/ 2175390 h 2270640"/>
              <a:gd name="connsiteX50" fmla="*/ 142875 w 2254250"/>
              <a:gd name="connsiteY50" fmla="*/ 2143640 h 2270640"/>
              <a:gd name="connsiteX51" fmla="*/ 63500 w 2254250"/>
              <a:gd name="connsiteY51" fmla="*/ 2064265 h 2270640"/>
              <a:gd name="connsiteX52" fmla="*/ 79375 w 2254250"/>
              <a:gd name="connsiteY52" fmla="*/ 2016640 h 2270640"/>
              <a:gd name="connsiteX53" fmla="*/ 0 w 2254250"/>
              <a:gd name="connsiteY53" fmla="*/ 2080140 h 2270640"/>
              <a:gd name="connsiteX54" fmla="*/ 31750 w 2254250"/>
              <a:gd name="connsiteY54" fmla="*/ 2127765 h 2270640"/>
              <a:gd name="connsiteX55" fmla="*/ 127000 w 2254250"/>
              <a:gd name="connsiteY55" fmla="*/ 2175390 h 2270640"/>
              <a:gd name="connsiteX56" fmla="*/ 174625 w 2254250"/>
              <a:gd name="connsiteY56" fmla="*/ 2238890 h 2270640"/>
              <a:gd name="connsiteX57" fmla="*/ 174625 w 2254250"/>
              <a:gd name="connsiteY57" fmla="*/ 2238890 h 2270640"/>
              <a:gd name="connsiteX58" fmla="*/ 174625 w 2254250"/>
              <a:gd name="connsiteY58" fmla="*/ 2238890 h 227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54250" h="2270640">
                <a:moveTo>
                  <a:pt x="31750" y="2191265"/>
                </a:moveTo>
                <a:lnTo>
                  <a:pt x="31750" y="2191265"/>
                </a:lnTo>
                <a:cubicBezTo>
                  <a:pt x="26458" y="2143640"/>
                  <a:pt x="11896" y="2096143"/>
                  <a:pt x="15875" y="2048390"/>
                </a:cubicBezTo>
                <a:cubicBezTo>
                  <a:pt x="17459" y="2029377"/>
                  <a:pt x="38159" y="2017331"/>
                  <a:pt x="47625" y="2000765"/>
                </a:cubicBezTo>
                <a:cubicBezTo>
                  <a:pt x="128190" y="1859776"/>
                  <a:pt x="33771" y="2005671"/>
                  <a:pt x="111125" y="1889640"/>
                </a:cubicBezTo>
                <a:cubicBezTo>
                  <a:pt x="148760" y="1701463"/>
                  <a:pt x="99292" y="1896421"/>
                  <a:pt x="158750" y="1762640"/>
                </a:cubicBezTo>
                <a:cubicBezTo>
                  <a:pt x="172342" y="1732057"/>
                  <a:pt x="190500" y="1667390"/>
                  <a:pt x="190500" y="1667390"/>
                </a:cubicBezTo>
                <a:cubicBezTo>
                  <a:pt x="197184" y="1527035"/>
                  <a:pt x="129779" y="1369204"/>
                  <a:pt x="254000" y="1286390"/>
                </a:cubicBezTo>
                <a:cubicBezTo>
                  <a:pt x="267923" y="1277108"/>
                  <a:pt x="285750" y="1275807"/>
                  <a:pt x="301625" y="1270515"/>
                </a:cubicBezTo>
                <a:cubicBezTo>
                  <a:pt x="347286" y="1235001"/>
                  <a:pt x="444605" y="1168789"/>
                  <a:pt x="492125" y="1111765"/>
                </a:cubicBezTo>
                <a:cubicBezTo>
                  <a:pt x="504339" y="1097108"/>
                  <a:pt x="513292" y="1080015"/>
                  <a:pt x="523875" y="1064140"/>
                </a:cubicBezTo>
                <a:cubicBezTo>
                  <a:pt x="556914" y="931983"/>
                  <a:pt x="516684" y="1062646"/>
                  <a:pt x="571500" y="953015"/>
                </a:cubicBezTo>
                <a:cubicBezTo>
                  <a:pt x="611425" y="873165"/>
                  <a:pt x="550767" y="910248"/>
                  <a:pt x="650875" y="810140"/>
                </a:cubicBezTo>
                <a:lnTo>
                  <a:pt x="762000" y="699015"/>
                </a:lnTo>
                <a:cubicBezTo>
                  <a:pt x="772458" y="667642"/>
                  <a:pt x="781649" y="626146"/>
                  <a:pt x="809625" y="603765"/>
                </a:cubicBezTo>
                <a:cubicBezTo>
                  <a:pt x="822692" y="593312"/>
                  <a:pt x="842283" y="595374"/>
                  <a:pt x="857250" y="587890"/>
                </a:cubicBezTo>
                <a:cubicBezTo>
                  <a:pt x="980347" y="526342"/>
                  <a:pt x="832793" y="580167"/>
                  <a:pt x="952500" y="540265"/>
                </a:cubicBezTo>
                <a:cubicBezTo>
                  <a:pt x="968375" y="524390"/>
                  <a:pt x="983079" y="507251"/>
                  <a:pt x="1000125" y="492640"/>
                </a:cubicBezTo>
                <a:cubicBezTo>
                  <a:pt x="1020214" y="475421"/>
                  <a:pt x="1044916" y="463724"/>
                  <a:pt x="1063625" y="445015"/>
                </a:cubicBezTo>
                <a:cubicBezTo>
                  <a:pt x="1077116" y="431524"/>
                  <a:pt x="1085263" y="413569"/>
                  <a:pt x="1095375" y="397390"/>
                </a:cubicBezTo>
                <a:cubicBezTo>
                  <a:pt x="1111728" y="371225"/>
                  <a:pt x="1125884" y="343688"/>
                  <a:pt x="1143000" y="318015"/>
                </a:cubicBezTo>
                <a:cubicBezTo>
                  <a:pt x="1157676" y="296000"/>
                  <a:pt x="1174750" y="275682"/>
                  <a:pt x="1190625" y="254515"/>
                </a:cubicBezTo>
                <a:cubicBezTo>
                  <a:pt x="1210645" y="194455"/>
                  <a:pt x="1198631" y="206831"/>
                  <a:pt x="1254125" y="159265"/>
                </a:cubicBezTo>
                <a:cubicBezTo>
                  <a:pt x="1427749" y="10444"/>
                  <a:pt x="1360505" y="39138"/>
                  <a:pt x="1476375" y="515"/>
                </a:cubicBezTo>
                <a:cubicBezTo>
                  <a:pt x="1682612" y="103633"/>
                  <a:pt x="1292890" y="-81586"/>
                  <a:pt x="1714500" y="48140"/>
                </a:cubicBezTo>
                <a:cubicBezTo>
                  <a:pt x="1732736" y="53751"/>
                  <a:pt x="1732759" y="82274"/>
                  <a:pt x="1746250" y="95765"/>
                </a:cubicBezTo>
                <a:cubicBezTo>
                  <a:pt x="1764959" y="114474"/>
                  <a:pt x="1791041" y="124681"/>
                  <a:pt x="1809750" y="143390"/>
                </a:cubicBezTo>
                <a:cubicBezTo>
                  <a:pt x="1823241" y="156881"/>
                  <a:pt x="1828737" y="176833"/>
                  <a:pt x="1841500" y="191015"/>
                </a:cubicBezTo>
                <a:cubicBezTo>
                  <a:pt x="1876544" y="229952"/>
                  <a:pt x="1919900" y="261234"/>
                  <a:pt x="1952625" y="302140"/>
                </a:cubicBezTo>
                <a:cubicBezTo>
                  <a:pt x="2039963" y="411312"/>
                  <a:pt x="1997330" y="353322"/>
                  <a:pt x="2079625" y="476765"/>
                </a:cubicBezTo>
                <a:cubicBezTo>
                  <a:pt x="2090208" y="492640"/>
                  <a:pt x="2105342" y="506290"/>
                  <a:pt x="2111375" y="524390"/>
                </a:cubicBezTo>
                <a:cubicBezTo>
                  <a:pt x="2116667" y="540265"/>
                  <a:pt x="2122653" y="555925"/>
                  <a:pt x="2127250" y="572015"/>
                </a:cubicBezTo>
                <a:cubicBezTo>
                  <a:pt x="2133244" y="592994"/>
                  <a:pt x="2136226" y="614817"/>
                  <a:pt x="2143125" y="635515"/>
                </a:cubicBezTo>
                <a:cubicBezTo>
                  <a:pt x="2152136" y="662549"/>
                  <a:pt x="2166687" y="687595"/>
                  <a:pt x="2174875" y="714890"/>
                </a:cubicBezTo>
                <a:cubicBezTo>
                  <a:pt x="2192048" y="772133"/>
                  <a:pt x="2202154" y="890197"/>
                  <a:pt x="2206625" y="937140"/>
                </a:cubicBezTo>
                <a:cubicBezTo>
                  <a:pt x="2212666" y="1000573"/>
                  <a:pt x="2218758" y="1064030"/>
                  <a:pt x="2222500" y="1127640"/>
                </a:cubicBezTo>
                <a:cubicBezTo>
                  <a:pt x="2234635" y="1333930"/>
                  <a:pt x="2254250" y="1746765"/>
                  <a:pt x="2254250" y="1746765"/>
                </a:cubicBezTo>
                <a:cubicBezTo>
                  <a:pt x="2248958" y="1810265"/>
                  <a:pt x="2259806" y="1877257"/>
                  <a:pt x="2238375" y="1937265"/>
                </a:cubicBezTo>
                <a:cubicBezTo>
                  <a:pt x="2231850" y="1955536"/>
                  <a:pt x="2146455" y="1976354"/>
                  <a:pt x="2127250" y="1984890"/>
                </a:cubicBezTo>
                <a:cubicBezTo>
                  <a:pt x="2094812" y="1999307"/>
                  <a:pt x="2063030" y="2015276"/>
                  <a:pt x="2032000" y="2032515"/>
                </a:cubicBezTo>
                <a:cubicBezTo>
                  <a:pt x="2015322" y="2041781"/>
                  <a:pt x="2001440" y="2055732"/>
                  <a:pt x="1984375" y="2064265"/>
                </a:cubicBezTo>
                <a:cubicBezTo>
                  <a:pt x="1961601" y="2075652"/>
                  <a:pt x="1893595" y="2090929"/>
                  <a:pt x="1873250" y="2096015"/>
                </a:cubicBezTo>
                <a:cubicBezTo>
                  <a:pt x="1759661" y="2171741"/>
                  <a:pt x="1898808" y="2086689"/>
                  <a:pt x="1762125" y="2143640"/>
                </a:cubicBezTo>
                <a:cubicBezTo>
                  <a:pt x="1514663" y="2246749"/>
                  <a:pt x="1764127" y="2184648"/>
                  <a:pt x="1476375" y="2223015"/>
                </a:cubicBezTo>
                <a:cubicBezTo>
                  <a:pt x="1449629" y="2226581"/>
                  <a:pt x="1423177" y="2232346"/>
                  <a:pt x="1397000" y="2238890"/>
                </a:cubicBezTo>
                <a:cubicBezTo>
                  <a:pt x="1380766" y="2242949"/>
                  <a:pt x="1366051" y="2253375"/>
                  <a:pt x="1349375" y="2254765"/>
                </a:cubicBezTo>
                <a:cubicBezTo>
                  <a:pt x="1238508" y="2264004"/>
                  <a:pt x="1127125" y="2265348"/>
                  <a:pt x="1016000" y="2270640"/>
                </a:cubicBezTo>
                <a:lnTo>
                  <a:pt x="365125" y="2254765"/>
                </a:lnTo>
                <a:cubicBezTo>
                  <a:pt x="327180" y="2250728"/>
                  <a:pt x="307293" y="2198749"/>
                  <a:pt x="269875" y="2191265"/>
                </a:cubicBezTo>
                <a:lnTo>
                  <a:pt x="190500" y="2175390"/>
                </a:lnTo>
                <a:cubicBezTo>
                  <a:pt x="174625" y="2164807"/>
                  <a:pt x="156366" y="2157131"/>
                  <a:pt x="142875" y="2143640"/>
                </a:cubicBezTo>
                <a:cubicBezTo>
                  <a:pt x="37042" y="2037807"/>
                  <a:pt x="190500" y="2148932"/>
                  <a:pt x="63500" y="2064265"/>
                </a:cubicBezTo>
                <a:cubicBezTo>
                  <a:pt x="68792" y="2048390"/>
                  <a:pt x="91208" y="2028473"/>
                  <a:pt x="79375" y="2016640"/>
                </a:cubicBezTo>
                <a:cubicBezTo>
                  <a:pt x="48703" y="1985968"/>
                  <a:pt x="1065" y="2078542"/>
                  <a:pt x="0" y="2080140"/>
                </a:cubicBezTo>
                <a:cubicBezTo>
                  <a:pt x="10583" y="2096015"/>
                  <a:pt x="18259" y="2114274"/>
                  <a:pt x="31750" y="2127765"/>
                </a:cubicBezTo>
                <a:cubicBezTo>
                  <a:pt x="62524" y="2158539"/>
                  <a:pt x="88265" y="2162478"/>
                  <a:pt x="127000" y="2175390"/>
                </a:cubicBezTo>
                <a:cubicBezTo>
                  <a:pt x="162901" y="2229242"/>
                  <a:pt x="145259" y="2209524"/>
                  <a:pt x="174625" y="2238890"/>
                </a:cubicBezTo>
                <a:lnTo>
                  <a:pt x="174625" y="2238890"/>
                </a:lnTo>
                <a:lnTo>
                  <a:pt x="174625" y="2238890"/>
                </a:ln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666750" y="4222750"/>
            <a:ext cx="269875" cy="1050925"/>
          </a:xfrm>
          <a:prstGeom prst="line">
            <a:avLst/>
          </a:prstGeom>
          <a:ln w="3556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523875" y="-190500"/>
            <a:ext cx="5413375" cy="1857375"/>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54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par>
                                <p:cTn id="10" presetID="9" presetClass="exit" presetSubtype="0" fill="hold" nodeType="withEffect">
                                  <p:stCondLst>
                                    <p:cond delay="0"/>
                                  </p:stCondLst>
                                  <p:childTnLst>
                                    <p:animEffect transition="out" filter="dissolv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P spid="3" grpId="0" animBg="1"/>
      <p:bldP spid="4"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902580" y="2633839"/>
            <a:ext cx="4829567" cy="4339650"/>
          </a:xfrm>
          <a:prstGeom prst="rect">
            <a:avLst/>
          </a:prstGeom>
          <a:noFill/>
        </p:spPr>
        <p:txBody>
          <a:bodyPr wrap="none" rtlCol="0">
            <a:spAutoFit/>
          </a:bodyPr>
          <a:lstStyle/>
          <a:p>
            <a:pPr algn="r"/>
            <a:r>
              <a:rPr lang="en-US" sz="6000" b="1" dirty="0" smtClean="0">
                <a:latin typeface="Gill Sans"/>
                <a:cs typeface="Gill Sans"/>
              </a:rPr>
              <a:t>We all hope</a:t>
            </a:r>
          </a:p>
          <a:p>
            <a:pPr algn="r"/>
            <a:r>
              <a:rPr lang="en-US" sz="9600" b="1" dirty="0" smtClean="0">
                <a:solidFill>
                  <a:srgbClr val="800000"/>
                </a:solidFill>
                <a:latin typeface="Gill Sans"/>
                <a:cs typeface="Gill Sans"/>
              </a:rPr>
              <a:t>SSR</a:t>
            </a:r>
          </a:p>
          <a:p>
            <a:pPr algn="r"/>
            <a:r>
              <a:rPr lang="en-US" sz="6000" b="1" dirty="0">
                <a:latin typeface="Gill Sans"/>
                <a:cs typeface="Gill Sans"/>
              </a:rPr>
              <a:t>d</a:t>
            </a:r>
            <a:r>
              <a:rPr lang="en-US" sz="6000" b="1" dirty="0" smtClean="0">
                <a:latin typeface="Gill Sans"/>
                <a:cs typeface="Gill Sans"/>
              </a:rPr>
              <a:t>oes for all </a:t>
            </a:r>
          </a:p>
          <a:p>
            <a:pPr algn="r"/>
            <a:r>
              <a:rPr lang="en-US" sz="6000" b="1" dirty="0" smtClean="0">
                <a:latin typeface="Gill Sans"/>
                <a:cs typeface="Gill Sans"/>
              </a:rPr>
              <a:t>students.</a:t>
            </a:r>
            <a:endParaRPr lang="en-US" sz="6000" b="1" dirty="0">
              <a:latin typeface="Gill Sans"/>
              <a:cs typeface="Gill Sans"/>
            </a:endParaRPr>
          </a:p>
        </p:txBody>
      </p:sp>
      <p:pic>
        <p:nvPicPr>
          <p:cNvPr id="12" name="Picture 11"/>
          <p:cNvPicPr>
            <a:picLocks noChangeAspect="1"/>
          </p:cNvPicPr>
          <p:nvPr/>
        </p:nvPicPr>
        <p:blipFill>
          <a:blip r:embed="rId4"/>
          <a:stretch>
            <a:fillRect/>
          </a:stretch>
        </p:blipFill>
        <p:spPr>
          <a:xfrm>
            <a:off x="0" y="2475295"/>
            <a:ext cx="3228628" cy="438606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18" y="2633838"/>
            <a:ext cx="3263628" cy="4224161"/>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4817" y="4813661"/>
            <a:ext cx="627202" cy="717071"/>
          </a:xfrm>
          <a:prstGeom prst="rect">
            <a:avLst/>
          </a:prstGeom>
        </p:spPr>
      </p:pic>
    </p:spTree>
    <p:extLst>
      <p:ext uri="{BB962C8B-B14F-4D97-AF65-F5344CB8AC3E}">
        <p14:creationId xmlns:p14="http://schemas.microsoft.com/office/powerpoint/2010/main" val="1130977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390672" cy="1938992"/>
          </a:xfrm>
          <a:prstGeom prst="rect">
            <a:avLst/>
          </a:prstGeom>
          <a:noFill/>
        </p:spPr>
        <p:txBody>
          <a:bodyPr wrap="none" rtlCol="0">
            <a:spAutoFit/>
          </a:bodyPr>
          <a:lstStyle/>
          <a:p>
            <a:r>
              <a:rPr lang="en-US" sz="6000" b="1" dirty="0" smtClean="0">
                <a:solidFill>
                  <a:srgbClr val="800000"/>
                </a:solidFill>
                <a:latin typeface="Gill Sans"/>
                <a:cs typeface="Gill Sans"/>
              </a:rPr>
              <a:t>Mastery </a:t>
            </a:r>
          </a:p>
          <a:p>
            <a:r>
              <a:rPr lang="en-US" sz="6000" b="1" dirty="0" smtClean="0">
                <a:solidFill>
                  <a:srgbClr val="800000"/>
                </a:solidFill>
                <a:latin typeface="Gill Sans"/>
                <a:cs typeface="Gill Sans"/>
              </a:rPr>
              <a:t>goals</a:t>
            </a:r>
          </a:p>
        </p:txBody>
      </p:sp>
      <p:pic>
        <p:nvPicPr>
          <p:cNvPr id="12"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0" y="2499261"/>
            <a:ext cx="2352154" cy="4381132"/>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6629400" y="1318161"/>
            <a:ext cx="2514600" cy="1181100"/>
          </a:xfrm>
          <a:prstGeom prst="rect">
            <a:avLst/>
          </a:prstGeom>
        </p:spPr>
      </p:pic>
    </p:spTree>
    <p:extLst>
      <p:ext uri="{BB962C8B-B14F-4D97-AF65-F5344CB8AC3E}">
        <p14:creationId xmlns:p14="http://schemas.microsoft.com/office/powerpoint/2010/main" val="281133409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390672" cy="1938992"/>
          </a:xfrm>
          <a:prstGeom prst="rect">
            <a:avLst/>
          </a:prstGeom>
          <a:noFill/>
        </p:spPr>
        <p:txBody>
          <a:bodyPr wrap="none" rtlCol="0">
            <a:spAutoFit/>
          </a:bodyPr>
          <a:lstStyle/>
          <a:p>
            <a:r>
              <a:rPr lang="en-US" sz="6000" b="1" dirty="0" smtClean="0">
                <a:solidFill>
                  <a:srgbClr val="800000"/>
                </a:solidFill>
                <a:latin typeface="Gill Sans"/>
                <a:cs typeface="Gill Sans"/>
              </a:rPr>
              <a:t>Mastery </a:t>
            </a:r>
          </a:p>
          <a:p>
            <a:r>
              <a:rPr lang="en-US" sz="6000" b="1" dirty="0" smtClean="0">
                <a:solidFill>
                  <a:srgbClr val="800000"/>
                </a:solidFill>
                <a:latin typeface="Gill Sans"/>
                <a:cs typeface="Gill Sans"/>
              </a:rPr>
              <a:t>goals</a:t>
            </a:r>
          </a:p>
        </p:txBody>
      </p:sp>
      <p:sp>
        <p:nvSpPr>
          <p:cNvPr id="11" name="TextBox 10"/>
          <p:cNvSpPr txBox="1"/>
          <p:nvPr/>
        </p:nvSpPr>
        <p:spPr>
          <a:xfrm>
            <a:off x="3428783" y="4725231"/>
            <a:ext cx="5791670" cy="1938992"/>
          </a:xfrm>
          <a:prstGeom prst="rect">
            <a:avLst/>
          </a:prstGeom>
          <a:noFill/>
        </p:spPr>
        <p:txBody>
          <a:bodyPr wrap="none" rtlCol="0">
            <a:spAutoFit/>
          </a:bodyPr>
          <a:lstStyle/>
          <a:p>
            <a:pPr algn="r"/>
            <a:r>
              <a:rPr lang="en-US" sz="6000" b="1" dirty="0" smtClean="0">
                <a:latin typeface="Gill Sans"/>
                <a:cs typeface="Gill Sans"/>
              </a:rPr>
              <a:t>Deeper </a:t>
            </a:r>
          </a:p>
          <a:p>
            <a:pPr algn="r"/>
            <a:r>
              <a:rPr lang="en-US" sz="6000" b="1" dirty="0" smtClean="0">
                <a:latin typeface="Gill Sans"/>
                <a:cs typeface="Gill Sans"/>
              </a:rPr>
              <a:t>understanding</a:t>
            </a:r>
          </a:p>
        </p:txBody>
      </p:sp>
      <p:pic>
        <p:nvPicPr>
          <p:cNvPr id="13"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8411" y="2452205"/>
            <a:ext cx="3759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23757" y="2499261"/>
            <a:ext cx="2352154" cy="4381132"/>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6629400" y="1311637"/>
            <a:ext cx="2514600" cy="1181100"/>
          </a:xfrm>
          <a:prstGeom prst="rect">
            <a:avLst/>
          </a:prstGeom>
        </p:spPr>
      </p:pic>
    </p:spTree>
    <p:extLst>
      <p:ext uri="{BB962C8B-B14F-4D97-AF65-F5344CB8AC3E}">
        <p14:creationId xmlns:p14="http://schemas.microsoft.com/office/powerpoint/2010/main" val="1272243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390672" cy="1938992"/>
          </a:xfrm>
          <a:prstGeom prst="rect">
            <a:avLst/>
          </a:prstGeom>
          <a:noFill/>
        </p:spPr>
        <p:txBody>
          <a:bodyPr wrap="none" rtlCol="0">
            <a:spAutoFit/>
          </a:bodyPr>
          <a:lstStyle/>
          <a:p>
            <a:r>
              <a:rPr lang="en-US" sz="6000" b="1" dirty="0" smtClean="0">
                <a:solidFill>
                  <a:srgbClr val="800000"/>
                </a:solidFill>
                <a:latin typeface="Gill Sans"/>
                <a:cs typeface="Gill Sans"/>
              </a:rPr>
              <a:t>Mastery </a:t>
            </a:r>
          </a:p>
          <a:p>
            <a:r>
              <a:rPr lang="en-US" sz="6000" b="1" dirty="0" smtClean="0">
                <a:solidFill>
                  <a:srgbClr val="800000"/>
                </a:solidFill>
                <a:latin typeface="Gill Sans"/>
                <a:cs typeface="Gill Sans"/>
              </a:rPr>
              <a:t>goals</a:t>
            </a:r>
          </a:p>
        </p:txBody>
      </p:sp>
      <p:sp>
        <p:nvSpPr>
          <p:cNvPr id="11" name="TextBox 10"/>
          <p:cNvSpPr txBox="1"/>
          <p:nvPr/>
        </p:nvSpPr>
        <p:spPr>
          <a:xfrm>
            <a:off x="3428783" y="4725231"/>
            <a:ext cx="5791670" cy="1938992"/>
          </a:xfrm>
          <a:prstGeom prst="rect">
            <a:avLst/>
          </a:prstGeom>
          <a:noFill/>
        </p:spPr>
        <p:txBody>
          <a:bodyPr wrap="none" rtlCol="0">
            <a:spAutoFit/>
          </a:bodyPr>
          <a:lstStyle/>
          <a:p>
            <a:pPr algn="r"/>
            <a:r>
              <a:rPr lang="en-US" sz="6000" b="1" dirty="0" smtClean="0">
                <a:latin typeface="Gill Sans"/>
                <a:cs typeface="Gill Sans"/>
              </a:rPr>
              <a:t>Deeper </a:t>
            </a:r>
          </a:p>
          <a:p>
            <a:pPr algn="r"/>
            <a:r>
              <a:rPr lang="en-US" sz="6000" b="1" dirty="0" smtClean="0">
                <a:latin typeface="Gill Sans"/>
                <a:cs typeface="Gill Sans"/>
              </a:rPr>
              <a:t>understanding</a:t>
            </a:r>
          </a:p>
        </p:txBody>
      </p:sp>
      <p:pic>
        <p:nvPicPr>
          <p:cNvPr id="13"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8411" y="2452205"/>
            <a:ext cx="3759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00235" y="2452227"/>
            <a:ext cx="2352154" cy="4381132"/>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6629400" y="1311637"/>
            <a:ext cx="2514600" cy="1181100"/>
          </a:xfrm>
          <a:prstGeom prst="rect">
            <a:avLst/>
          </a:prstGeom>
        </p:spPr>
      </p:pic>
    </p:spTree>
    <p:extLst>
      <p:ext uri="{BB962C8B-B14F-4D97-AF65-F5344CB8AC3E}">
        <p14:creationId xmlns:p14="http://schemas.microsoft.com/office/powerpoint/2010/main" val="421648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688104" cy="1938992"/>
          </a:xfrm>
          <a:prstGeom prst="rect">
            <a:avLst/>
          </a:prstGeom>
          <a:noFill/>
        </p:spPr>
        <p:txBody>
          <a:bodyPr wrap="none" rtlCol="0">
            <a:spAutoFit/>
          </a:bodyPr>
          <a:lstStyle/>
          <a:p>
            <a:r>
              <a:rPr lang="en-US" sz="6000" b="1" dirty="0" smtClean="0">
                <a:solidFill>
                  <a:srgbClr val="800000"/>
                </a:solidFill>
                <a:latin typeface="Gill Sans"/>
                <a:cs typeface="Gill Sans"/>
              </a:rPr>
              <a:t>Choice &amp; </a:t>
            </a:r>
          </a:p>
          <a:p>
            <a:r>
              <a:rPr lang="en-US" sz="6000" b="1" dirty="0" smtClean="0">
                <a:solidFill>
                  <a:srgbClr val="800000"/>
                </a:solidFill>
                <a:latin typeface="Gill Sans"/>
                <a:cs typeface="Gill Sans"/>
              </a:rPr>
              <a:t>control</a:t>
            </a:r>
          </a:p>
        </p:txBody>
      </p:sp>
      <p:sp>
        <p:nvSpPr>
          <p:cNvPr id="11" name="TextBox 10"/>
          <p:cNvSpPr txBox="1"/>
          <p:nvPr/>
        </p:nvSpPr>
        <p:spPr>
          <a:xfrm>
            <a:off x="3133881" y="4725231"/>
            <a:ext cx="6086572" cy="1938992"/>
          </a:xfrm>
          <a:prstGeom prst="rect">
            <a:avLst/>
          </a:prstGeom>
          <a:noFill/>
        </p:spPr>
        <p:txBody>
          <a:bodyPr wrap="none" rtlCol="0">
            <a:spAutoFit/>
          </a:bodyPr>
          <a:lstStyle/>
          <a:p>
            <a:pPr algn="r"/>
            <a:r>
              <a:rPr lang="en-US" sz="6000" b="1" dirty="0" smtClean="0">
                <a:latin typeface="Gill Sans"/>
                <a:cs typeface="Gill Sans"/>
              </a:rPr>
              <a:t>Titles &amp; genres </a:t>
            </a:r>
          </a:p>
          <a:p>
            <a:pPr algn="r"/>
            <a:r>
              <a:rPr lang="en-US" sz="6000" b="1" dirty="0" smtClean="0">
                <a:latin typeface="Gill Sans"/>
                <a:cs typeface="Gill Sans"/>
              </a:rPr>
              <a:t>Feedback</a:t>
            </a:r>
          </a:p>
        </p:txBody>
      </p:sp>
      <p:pic>
        <p:nvPicPr>
          <p:cNvPr id="12" name="Picture 11"/>
          <p:cNvPicPr>
            <a:picLocks noChangeAspect="1"/>
          </p:cNvPicPr>
          <p:nvPr/>
        </p:nvPicPr>
        <p:blipFill>
          <a:blip r:embed="rId4"/>
          <a:stretch>
            <a:fillRect/>
          </a:stretch>
        </p:blipFill>
        <p:spPr>
          <a:xfrm>
            <a:off x="-2397430" y="2499260"/>
            <a:ext cx="5685694" cy="4358739"/>
          </a:xfrm>
          <a:prstGeom prst="rect">
            <a:avLst/>
          </a:prstGeom>
        </p:spPr>
      </p:pic>
      <p:pic>
        <p:nvPicPr>
          <p:cNvPr id="5" name="Picture 4"/>
          <p:cNvPicPr>
            <a:picLocks noChangeAspect="1"/>
          </p:cNvPicPr>
          <p:nvPr/>
        </p:nvPicPr>
        <p:blipFill>
          <a:blip r:embed="rId5"/>
          <a:stretch>
            <a:fillRect/>
          </a:stretch>
        </p:blipFill>
        <p:spPr>
          <a:xfrm>
            <a:off x="6629400" y="1318160"/>
            <a:ext cx="2514600" cy="1181100"/>
          </a:xfrm>
          <a:prstGeom prst="rect">
            <a:avLst/>
          </a:prstGeom>
        </p:spPr>
      </p:pic>
    </p:spTree>
    <p:extLst>
      <p:ext uri="{BB962C8B-B14F-4D97-AF65-F5344CB8AC3E}">
        <p14:creationId xmlns:p14="http://schemas.microsoft.com/office/powerpoint/2010/main" val="3543006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436929" y="5548326"/>
            <a:ext cx="4642392" cy="1015663"/>
          </a:xfrm>
          <a:prstGeom prst="rect">
            <a:avLst/>
          </a:prstGeom>
          <a:noFill/>
        </p:spPr>
        <p:txBody>
          <a:bodyPr wrap="none" rtlCol="0">
            <a:spAutoFit/>
          </a:bodyPr>
          <a:lstStyle/>
          <a:p>
            <a:pPr algn="r"/>
            <a:r>
              <a:rPr lang="en-US" sz="6000" b="1" dirty="0" smtClean="0">
                <a:latin typeface="Gill Sans"/>
                <a:cs typeface="Gill Sans"/>
              </a:rPr>
              <a:t>Personalize</a:t>
            </a:r>
          </a:p>
        </p:txBody>
      </p:sp>
      <p:pic>
        <p:nvPicPr>
          <p:cNvPr id="13" name="Picture 12"/>
          <p:cNvPicPr>
            <a:picLocks noChangeAspect="1"/>
          </p:cNvPicPr>
          <p:nvPr/>
        </p:nvPicPr>
        <p:blipFill>
          <a:blip r:embed="rId4"/>
          <a:stretch>
            <a:fillRect/>
          </a:stretch>
        </p:blipFill>
        <p:spPr>
          <a:xfrm flipH="1">
            <a:off x="-423397" y="2351611"/>
            <a:ext cx="4578061" cy="4611468"/>
          </a:xfrm>
          <a:prstGeom prst="rect">
            <a:avLst/>
          </a:prstGeom>
        </p:spPr>
      </p:pic>
      <p:sp>
        <p:nvSpPr>
          <p:cNvPr id="14" name="TextBox 13"/>
          <p:cNvSpPr txBox="1"/>
          <p:nvPr/>
        </p:nvSpPr>
        <p:spPr>
          <a:xfrm>
            <a:off x="4187896" y="2671836"/>
            <a:ext cx="4956104" cy="1754327"/>
          </a:xfrm>
          <a:prstGeom prst="rect">
            <a:avLst/>
          </a:prstGeom>
          <a:noFill/>
        </p:spPr>
        <p:txBody>
          <a:bodyPr wrap="none" rtlCol="0">
            <a:spAutoFit/>
          </a:bodyPr>
          <a:lstStyle/>
          <a:p>
            <a:r>
              <a:rPr lang="en-US" sz="6000" b="1" dirty="0" smtClean="0">
                <a:solidFill>
                  <a:srgbClr val="800000"/>
                </a:solidFill>
                <a:latin typeface="Gill Sans"/>
                <a:cs typeface="Gill Sans"/>
              </a:rPr>
              <a:t>   Content &amp; </a:t>
            </a:r>
          </a:p>
          <a:p>
            <a:r>
              <a:rPr lang="en-US" sz="4800" b="1" dirty="0" smtClean="0">
                <a:solidFill>
                  <a:srgbClr val="800000"/>
                </a:solidFill>
                <a:latin typeface="Gill Sans"/>
                <a:cs typeface="Gill Sans"/>
              </a:rPr>
              <a:t>Task relevance</a:t>
            </a:r>
          </a:p>
        </p:txBody>
      </p:sp>
      <p:pic>
        <p:nvPicPr>
          <p:cNvPr id="4" name="Picture 3"/>
          <p:cNvPicPr>
            <a:picLocks noChangeAspect="1"/>
          </p:cNvPicPr>
          <p:nvPr/>
        </p:nvPicPr>
        <p:blipFill>
          <a:blip r:embed="rId5"/>
          <a:stretch>
            <a:fillRect/>
          </a:stretch>
        </p:blipFill>
        <p:spPr>
          <a:xfrm>
            <a:off x="6611765" y="1318161"/>
            <a:ext cx="2514600" cy="1181100"/>
          </a:xfrm>
          <a:prstGeom prst="rect">
            <a:avLst/>
          </a:prstGeom>
        </p:spPr>
      </p:pic>
    </p:spTree>
    <p:extLst>
      <p:ext uri="{BB962C8B-B14F-4D97-AF65-F5344CB8AC3E}">
        <p14:creationId xmlns:p14="http://schemas.microsoft.com/office/powerpoint/2010/main" val="2181051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4480714" cy="1938992"/>
          </a:xfrm>
          <a:prstGeom prst="rect">
            <a:avLst/>
          </a:prstGeom>
          <a:noFill/>
        </p:spPr>
        <p:txBody>
          <a:bodyPr wrap="none" rtlCol="0">
            <a:spAutoFit/>
          </a:bodyPr>
          <a:lstStyle/>
          <a:p>
            <a:r>
              <a:rPr lang="en-US" sz="6000" b="1" dirty="0" smtClean="0">
                <a:solidFill>
                  <a:srgbClr val="800000"/>
                </a:solidFill>
                <a:latin typeface="Gill Sans"/>
                <a:cs typeface="Gill Sans"/>
              </a:rPr>
              <a:t>Interesting </a:t>
            </a:r>
          </a:p>
          <a:p>
            <a:r>
              <a:rPr lang="en-US" sz="6000" b="1" dirty="0" smtClean="0">
                <a:solidFill>
                  <a:srgbClr val="800000"/>
                </a:solidFill>
                <a:latin typeface="Gill Sans"/>
                <a:cs typeface="Gill Sans"/>
              </a:rPr>
              <a:t>texts</a:t>
            </a:r>
          </a:p>
        </p:txBody>
      </p:sp>
      <p:sp>
        <p:nvSpPr>
          <p:cNvPr id="11" name="TextBox 10"/>
          <p:cNvSpPr txBox="1"/>
          <p:nvPr/>
        </p:nvSpPr>
        <p:spPr>
          <a:xfrm>
            <a:off x="3818814" y="4725231"/>
            <a:ext cx="5401639" cy="2862322"/>
          </a:xfrm>
          <a:prstGeom prst="rect">
            <a:avLst/>
          </a:prstGeom>
          <a:noFill/>
        </p:spPr>
        <p:txBody>
          <a:bodyPr wrap="none" rtlCol="0">
            <a:spAutoFit/>
          </a:bodyPr>
          <a:lstStyle/>
          <a:p>
            <a:pPr algn="r"/>
            <a:endParaRPr lang="en-US" sz="6000" b="1" dirty="0" smtClean="0">
              <a:latin typeface="Gill Sans"/>
              <a:cs typeface="Gill Sans"/>
            </a:endParaRPr>
          </a:p>
          <a:p>
            <a:pPr algn="r"/>
            <a:r>
              <a:rPr lang="en-US" sz="6000" b="1" dirty="0" smtClean="0">
                <a:latin typeface="Gill Sans"/>
                <a:cs typeface="Gill Sans"/>
              </a:rPr>
              <a:t>They decide. </a:t>
            </a:r>
          </a:p>
          <a:p>
            <a:pPr algn="r"/>
            <a:endParaRPr lang="en-US" sz="6000" b="1" dirty="0" smtClean="0">
              <a:latin typeface="Gill Sans"/>
              <a:cs typeface="Gill Sans"/>
            </a:endParaRPr>
          </a:p>
        </p:txBody>
      </p:sp>
      <p:pic>
        <p:nvPicPr>
          <p:cNvPr id="12" name="Picture 11"/>
          <p:cNvPicPr>
            <a:picLocks noChangeAspect="1"/>
          </p:cNvPicPr>
          <p:nvPr/>
        </p:nvPicPr>
        <p:blipFill>
          <a:blip r:embed="rId4"/>
          <a:stretch>
            <a:fillRect/>
          </a:stretch>
        </p:blipFill>
        <p:spPr>
          <a:xfrm>
            <a:off x="-1910588" y="2499261"/>
            <a:ext cx="5811652" cy="4358739"/>
          </a:xfrm>
          <a:prstGeom prst="rect">
            <a:avLst/>
          </a:prstGeom>
        </p:spPr>
      </p:pic>
      <p:pic>
        <p:nvPicPr>
          <p:cNvPr id="5" name="Picture 4"/>
          <p:cNvPicPr>
            <a:picLocks noChangeAspect="1"/>
          </p:cNvPicPr>
          <p:nvPr/>
        </p:nvPicPr>
        <p:blipFill>
          <a:blip r:embed="rId5"/>
          <a:stretch>
            <a:fillRect/>
          </a:stretch>
        </p:blipFill>
        <p:spPr>
          <a:xfrm>
            <a:off x="6611765" y="1311637"/>
            <a:ext cx="2514600" cy="1181100"/>
          </a:xfrm>
          <a:prstGeom prst="rect">
            <a:avLst/>
          </a:prstGeom>
        </p:spPr>
      </p:pic>
    </p:spTree>
    <p:extLst>
      <p:ext uri="{BB962C8B-B14F-4D97-AF65-F5344CB8AC3E}">
        <p14:creationId xmlns:p14="http://schemas.microsoft.com/office/powerpoint/2010/main" val="3964390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52792" y="2633839"/>
            <a:ext cx="5361113" cy="1938992"/>
          </a:xfrm>
          <a:prstGeom prst="rect">
            <a:avLst/>
          </a:prstGeom>
          <a:noFill/>
        </p:spPr>
        <p:txBody>
          <a:bodyPr wrap="none" rtlCol="0">
            <a:spAutoFit/>
          </a:bodyPr>
          <a:lstStyle/>
          <a:p>
            <a:r>
              <a:rPr lang="en-US" sz="6000" b="1" dirty="0" err="1" smtClean="0">
                <a:solidFill>
                  <a:srgbClr val="800000"/>
                </a:solidFill>
                <a:latin typeface="Gill Sans"/>
                <a:cs typeface="Gill Sans"/>
              </a:rPr>
              <a:t>Socal</a:t>
            </a:r>
            <a:r>
              <a:rPr lang="en-US" sz="6000" b="1" dirty="0" smtClean="0">
                <a:solidFill>
                  <a:srgbClr val="800000"/>
                </a:solidFill>
                <a:latin typeface="Gill Sans"/>
                <a:cs typeface="Gill Sans"/>
              </a:rPr>
              <a:t> </a:t>
            </a:r>
          </a:p>
          <a:p>
            <a:r>
              <a:rPr lang="en-US" sz="6000" b="1" dirty="0" smtClean="0">
                <a:solidFill>
                  <a:srgbClr val="800000"/>
                </a:solidFill>
                <a:latin typeface="Gill Sans"/>
                <a:cs typeface="Gill Sans"/>
              </a:rPr>
              <a:t>collaboration</a:t>
            </a:r>
          </a:p>
        </p:txBody>
      </p:sp>
      <p:sp>
        <p:nvSpPr>
          <p:cNvPr id="11" name="TextBox 10"/>
          <p:cNvSpPr txBox="1"/>
          <p:nvPr/>
        </p:nvSpPr>
        <p:spPr>
          <a:xfrm>
            <a:off x="4486991" y="4725231"/>
            <a:ext cx="4733462" cy="1938992"/>
          </a:xfrm>
          <a:prstGeom prst="rect">
            <a:avLst/>
          </a:prstGeom>
          <a:noFill/>
        </p:spPr>
        <p:txBody>
          <a:bodyPr wrap="none" rtlCol="0">
            <a:spAutoFit/>
          </a:bodyPr>
          <a:lstStyle/>
          <a:p>
            <a:pPr algn="r"/>
            <a:r>
              <a:rPr lang="en-US" sz="6000" b="1" dirty="0" smtClean="0">
                <a:latin typeface="Gill Sans"/>
                <a:cs typeface="Gill Sans"/>
              </a:rPr>
              <a:t>Reporting / </a:t>
            </a:r>
          </a:p>
          <a:p>
            <a:pPr algn="r"/>
            <a:r>
              <a:rPr lang="en-US" sz="6000" b="1" dirty="0" smtClean="0">
                <a:latin typeface="Gill Sans"/>
                <a:cs typeface="Gill Sans"/>
              </a:rPr>
              <a:t>Sharing</a:t>
            </a:r>
          </a:p>
        </p:txBody>
      </p:sp>
      <p:pic>
        <p:nvPicPr>
          <p:cNvPr id="12" name="Picture 5"/>
          <p:cNvPicPr>
            <a:picLocks noChangeAspect="1" noChangeArrowheads="1"/>
          </p:cNvPicPr>
          <p:nvPr/>
        </p:nvPicPr>
        <p:blipFill>
          <a:blip r:embed="rId4"/>
          <a:srcRect/>
          <a:stretch>
            <a:fillRect/>
          </a:stretch>
        </p:blipFill>
        <p:spPr bwMode="auto">
          <a:xfrm>
            <a:off x="-3633870" y="2460750"/>
            <a:ext cx="7486662" cy="4397250"/>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6629400" y="1318161"/>
            <a:ext cx="2514600" cy="1181100"/>
          </a:xfrm>
          <a:prstGeom prst="rect">
            <a:avLst/>
          </a:prstGeom>
        </p:spPr>
      </p:pic>
    </p:spTree>
    <p:extLst>
      <p:ext uri="{BB962C8B-B14F-4D97-AF65-F5344CB8AC3E}">
        <p14:creationId xmlns:p14="http://schemas.microsoft.com/office/powerpoint/2010/main" val="4064967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4957607" cy="1938992"/>
          </a:xfrm>
          <a:prstGeom prst="rect">
            <a:avLst/>
          </a:prstGeom>
          <a:noFill/>
        </p:spPr>
        <p:txBody>
          <a:bodyPr wrap="none" rtlCol="0">
            <a:spAutoFit/>
          </a:bodyPr>
          <a:lstStyle/>
          <a:p>
            <a:r>
              <a:rPr lang="en-US" sz="6000" b="1" dirty="0" smtClean="0">
                <a:solidFill>
                  <a:srgbClr val="800000"/>
                </a:solidFill>
                <a:latin typeface="Gill Sans"/>
                <a:cs typeface="Gill Sans"/>
              </a:rPr>
              <a:t>Encouraging </a:t>
            </a:r>
          </a:p>
          <a:p>
            <a:r>
              <a:rPr lang="en-US" sz="6000" b="1" dirty="0" smtClean="0">
                <a:solidFill>
                  <a:srgbClr val="800000"/>
                </a:solidFill>
                <a:latin typeface="Gill Sans"/>
                <a:cs typeface="Gill Sans"/>
              </a:rPr>
              <a:t>success</a:t>
            </a:r>
          </a:p>
        </p:txBody>
      </p:sp>
      <p:sp>
        <p:nvSpPr>
          <p:cNvPr id="11" name="TextBox 10"/>
          <p:cNvSpPr txBox="1"/>
          <p:nvPr/>
        </p:nvSpPr>
        <p:spPr>
          <a:xfrm>
            <a:off x="4793440" y="4725231"/>
            <a:ext cx="4427013" cy="2862322"/>
          </a:xfrm>
          <a:prstGeom prst="rect">
            <a:avLst/>
          </a:prstGeom>
          <a:noFill/>
        </p:spPr>
        <p:txBody>
          <a:bodyPr wrap="none" rtlCol="0">
            <a:spAutoFit/>
          </a:bodyPr>
          <a:lstStyle/>
          <a:p>
            <a:pPr algn="r"/>
            <a:endParaRPr lang="en-US" sz="6000" b="1" dirty="0" smtClean="0">
              <a:latin typeface="Gill Sans"/>
              <a:cs typeface="Gill Sans"/>
            </a:endParaRPr>
          </a:p>
          <a:p>
            <a:pPr algn="r"/>
            <a:r>
              <a:rPr lang="en-US" sz="6000" b="1" dirty="0" smtClean="0">
                <a:latin typeface="Gill Sans"/>
                <a:cs typeface="Gill Sans"/>
              </a:rPr>
              <a:t>Build it in. </a:t>
            </a:r>
          </a:p>
          <a:p>
            <a:pPr algn="r"/>
            <a:endParaRPr lang="en-US" sz="6000" b="1" dirty="0" smtClean="0">
              <a:latin typeface="Gill Sans"/>
              <a:cs typeface="Gill Sans"/>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12" y="2478882"/>
            <a:ext cx="2897461" cy="4379117"/>
          </a:xfrm>
          <a:prstGeom prst="rect">
            <a:avLst/>
          </a:prstGeom>
        </p:spPr>
      </p:pic>
      <p:pic>
        <p:nvPicPr>
          <p:cNvPr id="5" name="Picture 4"/>
          <p:cNvPicPr>
            <a:picLocks noChangeAspect="1"/>
          </p:cNvPicPr>
          <p:nvPr/>
        </p:nvPicPr>
        <p:blipFill>
          <a:blip r:embed="rId5"/>
          <a:stretch>
            <a:fillRect/>
          </a:stretch>
        </p:blipFill>
        <p:spPr>
          <a:xfrm>
            <a:off x="6605878" y="1327042"/>
            <a:ext cx="2514600" cy="1181100"/>
          </a:xfrm>
          <a:prstGeom prst="rect">
            <a:avLst/>
          </a:prstGeom>
        </p:spPr>
      </p:pic>
    </p:spTree>
    <p:extLst>
      <p:ext uri="{BB962C8B-B14F-4D97-AF65-F5344CB8AC3E}">
        <p14:creationId xmlns:p14="http://schemas.microsoft.com/office/powerpoint/2010/main" val="78182748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4957607" cy="1938992"/>
          </a:xfrm>
          <a:prstGeom prst="rect">
            <a:avLst/>
          </a:prstGeom>
          <a:noFill/>
        </p:spPr>
        <p:txBody>
          <a:bodyPr wrap="none" rtlCol="0">
            <a:spAutoFit/>
          </a:bodyPr>
          <a:lstStyle/>
          <a:p>
            <a:r>
              <a:rPr lang="en-US" sz="6000" b="1" dirty="0" smtClean="0">
                <a:solidFill>
                  <a:srgbClr val="800000"/>
                </a:solidFill>
                <a:latin typeface="Gill Sans"/>
                <a:cs typeface="Gill Sans"/>
              </a:rPr>
              <a:t>Encouraging </a:t>
            </a:r>
          </a:p>
          <a:p>
            <a:r>
              <a:rPr lang="en-US" sz="6000" b="1" dirty="0" smtClean="0">
                <a:solidFill>
                  <a:srgbClr val="800000"/>
                </a:solidFill>
                <a:latin typeface="Gill Sans"/>
                <a:cs typeface="Gill Sans"/>
              </a:rPr>
              <a:t>success</a:t>
            </a:r>
          </a:p>
        </p:txBody>
      </p:sp>
      <p:sp>
        <p:nvSpPr>
          <p:cNvPr id="11" name="TextBox 10"/>
          <p:cNvSpPr txBox="1"/>
          <p:nvPr/>
        </p:nvSpPr>
        <p:spPr>
          <a:xfrm>
            <a:off x="4523932" y="5750146"/>
            <a:ext cx="4273125" cy="1938992"/>
          </a:xfrm>
          <a:prstGeom prst="rect">
            <a:avLst/>
          </a:prstGeom>
          <a:noFill/>
        </p:spPr>
        <p:txBody>
          <a:bodyPr wrap="none" rtlCol="0">
            <a:spAutoFit/>
          </a:bodyPr>
          <a:lstStyle/>
          <a:p>
            <a:pPr algn="r"/>
            <a:r>
              <a:rPr lang="en-US" sz="6000" b="1" dirty="0" smtClean="0">
                <a:latin typeface="Gill Sans"/>
                <a:cs typeface="Gill Sans"/>
              </a:rPr>
              <a:t>Just do it. </a:t>
            </a:r>
          </a:p>
          <a:p>
            <a:pPr algn="r"/>
            <a:endParaRPr lang="en-US" sz="6000" b="1" dirty="0" smtClean="0">
              <a:latin typeface="Gill Sans"/>
              <a:cs typeface="Gill Sans"/>
            </a:endParaRPr>
          </a:p>
        </p:txBody>
      </p:sp>
      <p:pic>
        <p:nvPicPr>
          <p:cNvPr id="12" name="Picture 11"/>
          <p:cNvPicPr>
            <a:picLocks noChangeAspect="1"/>
          </p:cNvPicPr>
          <p:nvPr/>
        </p:nvPicPr>
        <p:blipFill>
          <a:blip r:embed="rId4"/>
          <a:srcRect/>
          <a:stretch>
            <a:fillRect/>
          </a:stretch>
        </p:blipFill>
        <p:spPr bwMode="auto">
          <a:xfrm>
            <a:off x="5559414" y="4624126"/>
            <a:ext cx="2743200" cy="1136650"/>
          </a:xfrm>
          <a:prstGeom prst="rect">
            <a:avLst/>
          </a:prstGeom>
          <a:noFill/>
          <a:ln w="9525">
            <a:noFill/>
            <a:miter lim="800000"/>
            <a:headEnd/>
            <a:tailEnd/>
          </a:ln>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66" y="2475744"/>
            <a:ext cx="2897461" cy="4379117"/>
          </a:xfrm>
          <a:prstGeom prst="rect">
            <a:avLst/>
          </a:prstGeom>
        </p:spPr>
      </p:pic>
      <p:pic>
        <p:nvPicPr>
          <p:cNvPr id="5" name="Picture 4"/>
          <p:cNvPicPr>
            <a:picLocks noChangeAspect="1"/>
          </p:cNvPicPr>
          <p:nvPr/>
        </p:nvPicPr>
        <p:blipFill>
          <a:blip r:embed="rId6"/>
          <a:stretch>
            <a:fillRect/>
          </a:stretch>
        </p:blipFill>
        <p:spPr>
          <a:xfrm>
            <a:off x="6613675" y="1318161"/>
            <a:ext cx="2514600" cy="1181100"/>
          </a:xfrm>
          <a:prstGeom prst="rect">
            <a:avLst/>
          </a:prstGeom>
        </p:spPr>
      </p:pic>
    </p:spTree>
    <p:extLst>
      <p:ext uri="{BB962C8B-B14F-4D97-AF65-F5344CB8AC3E}">
        <p14:creationId xmlns:p14="http://schemas.microsoft.com/office/powerpoint/2010/main" val="9815574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60876" y="76200"/>
            <a:ext cx="4704338" cy="3939540"/>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600" b="1" dirty="0" smtClean="0">
                <a:solidFill>
                  <a:srgbClr val="800000"/>
                </a:solidFill>
                <a:latin typeface="Gill Sans"/>
                <a:cs typeface="Gill Sans"/>
              </a:rPr>
              <a:t>OTTER</a:t>
            </a:r>
            <a:endParaRPr lang="en-US" sz="9600" b="1" dirty="0">
              <a:solidFill>
                <a:srgbClr val="800000"/>
              </a:solidFill>
              <a:latin typeface="Gill Sans"/>
              <a:cs typeface="Gill Sans"/>
            </a:endParaRP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2756" name="TextBox 5"/>
          <p:cNvSpPr txBox="1">
            <a:spLocks noChangeArrowheads="1"/>
          </p:cNvSpPr>
          <p:nvPr/>
        </p:nvSpPr>
        <p:spPr bwMode="auto">
          <a:xfrm>
            <a:off x="3825875" y="1075363"/>
            <a:ext cx="5318125"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Our </a:t>
            </a:r>
          </a:p>
          <a:p>
            <a:pPr algn="r" eaLnBrk="1" hangingPunct="1"/>
            <a:r>
              <a:rPr lang="en-US" sz="6600" b="1" dirty="0" smtClean="0">
                <a:latin typeface="Gill Sans"/>
                <a:cs typeface="Gill Sans"/>
              </a:rPr>
              <a:t>Time</a:t>
            </a:r>
            <a:endParaRPr lang="en-US" sz="6600" b="1" dirty="0">
              <a:latin typeface="Gill Sans"/>
              <a:cs typeface="Gill Sans"/>
            </a:endParaRPr>
          </a:p>
          <a:p>
            <a:pPr algn="r" eaLnBrk="1" hangingPunct="1"/>
            <a:r>
              <a:rPr lang="en-US" sz="6600" b="1" dirty="0" smtClean="0">
                <a:latin typeface="Gill Sans"/>
                <a:cs typeface="Gill Sans"/>
              </a:rPr>
              <a:t>To </a:t>
            </a:r>
          </a:p>
          <a:p>
            <a:pPr algn="r" eaLnBrk="1" hangingPunct="1"/>
            <a:r>
              <a:rPr lang="en-US" sz="6600" b="1" dirty="0" smtClean="0">
                <a:latin typeface="Gill Sans"/>
                <a:cs typeface="Gill Sans"/>
              </a:rPr>
              <a:t>Enjoy </a:t>
            </a:r>
            <a:endParaRPr lang="en-US" sz="6600" b="1" dirty="0">
              <a:latin typeface="Gill Sans"/>
              <a:cs typeface="Gill Sans"/>
            </a:endParaRPr>
          </a:p>
          <a:p>
            <a:pPr algn="r" eaLnBrk="1" hangingPunct="1"/>
            <a:r>
              <a:rPr lang="en-US" sz="6600" b="1" dirty="0">
                <a:latin typeface="Gill Sans"/>
                <a:cs typeface="Gill Sans"/>
              </a:rPr>
              <a:t> </a:t>
            </a:r>
            <a:r>
              <a:rPr lang="en-US" sz="6600" b="1" dirty="0" smtClean="0">
                <a:latin typeface="Gill Sans"/>
                <a:cs typeface="Gill Sans"/>
              </a:rPr>
              <a:t>Reading</a:t>
            </a:r>
            <a:r>
              <a:rPr lang="en-US" sz="6600" b="1" dirty="0" smtClean="0">
                <a:latin typeface="Calibri" charset="0"/>
              </a:rPr>
              <a:t> </a:t>
            </a:r>
            <a:endParaRPr lang="en-US" sz="6600" b="1" dirty="0">
              <a:latin typeface="Calibri" charset="0"/>
            </a:endParaRPr>
          </a:p>
        </p:txBody>
      </p:sp>
      <p:pic>
        <p:nvPicPr>
          <p:cNvPr id="2" name="Picture 1"/>
          <p:cNvPicPr>
            <a:picLocks noChangeAspect="1"/>
          </p:cNvPicPr>
          <p:nvPr/>
        </p:nvPicPr>
        <p:blipFill>
          <a:blip r:embed="rId3"/>
          <a:stretch>
            <a:fillRect/>
          </a:stretch>
        </p:blipFill>
        <p:spPr>
          <a:xfrm>
            <a:off x="0" y="0"/>
            <a:ext cx="4419602" cy="6858000"/>
          </a:xfrm>
          <a:prstGeom prst="rect">
            <a:avLst/>
          </a:prstGeom>
        </p:spPr>
      </p:pic>
    </p:spTree>
    <p:extLst>
      <p:ext uri="{BB962C8B-B14F-4D97-AF65-F5344CB8AC3E}">
        <p14:creationId xmlns:p14="http://schemas.microsoft.com/office/powerpoint/2010/main" val="2076199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31987" y="648410"/>
            <a:ext cx="2612013" cy="393954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dirty="0">
                <a:solidFill>
                  <a:srgbClr val="800000"/>
                </a:solidFill>
                <a:latin typeface="Gill Sans"/>
                <a:cs typeface="Gill Sans"/>
              </a:rPr>
              <a:t>SSR</a:t>
            </a:r>
          </a:p>
          <a:p>
            <a:pPr eaLnBrk="1" hangingPunct="1"/>
            <a:endParaRPr lang="en-US" sz="6600" b="1" dirty="0">
              <a:solidFill>
                <a:srgbClr val="800000"/>
              </a:solidFill>
              <a:latin typeface="Calibri" charset="0"/>
            </a:endParaRPr>
          </a:p>
          <a:p>
            <a:pPr eaLnBrk="1" hangingPunct="1"/>
            <a:endParaRPr lang="en-US" sz="8800" b="1" dirty="0">
              <a:solidFill>
                <a:srgbClr val="800000"/>
              </a:solidFill>
              <a:latin typeface="Calibri" charset="0"/>
            </a:endParaRPr>
          </a:p>
        </p:txBody>
      </p:sp>
      <p:sp>
        <p:nvSpPr>
          <p:cNvPr id="200707" name="TextBox 5"/>
          <p:cNvSpPr txBox="1">
            <a:spLocks noChangeArrowheads="1"/>
          </p:cNvSpPr>
          <p:nvPr/>
        </p:nvSpPr>
        <p:spPr bwMode="auto">
          <a:xfrm>
            <a:off x="3825875" y="1723656"/>
            <a:ext cx="5318125"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6600" b="1" dirty="0" smtClean="0">
                <a:latin typeface="Gill Sans"/>
                <a:cs typeface="Gill Sans"/>
              </a:rPr>
              <a:t>Engaged </a:t>
            </a:r>
          </a:p>
          <a:p>
            <a:pPr algn="r" eaLnBrk="1" hangingPunct="1"/>
            <a:r>
              <a:rPr lang="en-US" sz="6600" b="1" dirty="0" err="1" smtClean="0">
                <a:latin typeface="Gill Sans"/>
                <a:cs typeface="Gill Sans"/>
              </a:rPr>
              <a:t>Scaffolded</a:t>
            </a:r>
            <a:endParaRPr lang="en-US" sz="6600" b="1" dirty="0" smtClean="0">
              <a:latin typeface="Gill Sans"/>
              <a:cs typeface="Gill Sans"/>
            </a:endParaRPr>
          </a:p>
          <a:p>
            <a:pPr algn="r" eaLnBrk="1" hangingPunct="1"/>
            <a:r>
              <a:rPr lang="en-US" sz="6600" b="1" dirty="0" smtClean="0">
                <a:latin typeface="Gill Sans"/>
                <a:cs typeface="Gill Sans"/>
              </a:rPr>
              <a:t>Sustained</a:t>
            </a:r>
            <a:endParaRPr lang="en-US" sz="6600" b="1" dirty="0">
              <a:latin typeface="Gill Sans"/>
              <a:cs typeface="Gill Sans"/>
            </a:endParaRPr>
          </a:p>
          <a:p>
            <a:pPr algn="r" eaLnBrk="1" hangingPunct="1"/>
            <a:r>
              <a:rPr lang="en-US" sz="6600" b="1" dirty="0">
                <a:latin typeface="Gill Sans"/>
                <a:cs typeface="Gill Sans"/>
              </a:rPr>
              <a:t>Silent </a:t>
            </a:r>
          </a:p>
          <a:p>
            <a:pPr algn="r" eaLnBrk="1" hangingPunct="1"/>
            <a:r>
              <a:rPr lang="en-US" sz="6600" b="1" dirty="0">
                <a:latin typeface="Gill Sans"/>
                <a:cs typeface="Gill Sans"/>
              </a:rPr>
              <a:t> Reading</a:t>
            </a:r>
            <a:r>
              <a:rPr lang="en-US" sz="6600" b="1" dirty="0">
                <a:latin typeface="Calibri" charset="0"/>
              </a:rPr>
              <a:t> </a:t>
            </a:r>
          </a:p>
        </p:txBody>
      </p:sp>
      <p:sp>
        <p:nvSpPr>
          <p:cNvPr id="2" name="TextBox 1"/>
          <p:cNvSpPr txBox="1"/>
          <p:nvPr/>
        </p:nvSpPr>
        <p:spPr>
          <a:xfrm rot="20840084">
            <a:off x="4762501" y="16123"/>
            <a:ext cx="4651375" cy="1015663"/>
          </a:xfrm>
          <a:prstGeom prst="rect">
            <a:avLst/>
          </a:prstGeom>
          <a:noFill/>
        </p:spPr>
        <p:txBody>
          <a:bodyPr wrap="square" rtlCol="0">
            <a:spAutoFit/>
          </a:bodyPr>
          <a:lstStyle/>
          <a:p>
            <a:r>
              <a:rPr lang="en-US" sz="6000" b="1" dirty="0" smtClean="0">
                <a:solidFill>
                  <a:srgbClr val="FF0000"/>
                </a:solidFill>
                <a:latin typeface="Chalkduster"/>
                <a:cs typeface="Chalkduster"/>
              </a:rPr>
              <a:t>Revisiting</a:t>
            </a:r>
            <a:endParaRPr lang="en-US" sz="6000" b="1" dirty="0">
              <a:solidFill>
                <a:srgbClr val="FF0000"/>
              </a:solidFill>
              <a:latin typeface="Chalkduster"/>
              <a:cs typeface="Chalkduster"/>
            </a:endParaRPr>
          </a:p>
        </p:txBody>
      </p:sp>
      <p:pic>
        <p:nvPicPr>
          <p:cNvPr id="3" name="Picture 2"/>
          <p:cNvPicPr>
            <a:picLocks noChangeAspect="1"/>
          </p:cNvPicPr>
          <p:nvPr/>
        </p:nvPicPr>
        <p:blipFill>
          <a:blip r:embed="rId3"/>
          <a:stretch>
            <a:fillRect/>
          </a:stretch>
        </p:blipFill>
        <p:spPr>
          <a:xfrm>
            <a:off x="0" y="0"/>
            <a:ext cx="4521200" cy="6955692"/>
          </a:xfrm>
          <a:prstGeom prst="rect">
            <a:avLst/>
          </a:prstGeom>
        </p:spPr>
      </p:pic>
    </p:spTree>
    <p:extLst>
      <p:ext uri="{BB962C8B-B14F-4D97-AF65-F5344CB8AC3E}">
        <p14:creationId xmlns:p14="http://schemas.microsoft.com/office/powerpoint/2010/main" val="230856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0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07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bldLvl="2"/>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058"/>
            <a:ext cx="9144000" cy="6965636"/>
          </a:xfrm>
          <a:prstGeom prst="rect">
            <a:avLst/>
          </a:prstGeom>
        </p:spPr>
      </p:pic>
      <p:sp>
        <p:nvSpPr>
          <p:cNvPr id="3" name="Rounded Rectangle 2"/>
          <p:cNvSpPr/>
          <p:nvPr/>
        </p:nvSpPr>
        <p:spPr>
          <a:xfrm>
            <a:off x="3595170" y="134560"/>
            <a:ext cx="5136854" cy="1139435"/>
          </a:xfrm>
          <a:prstGeom prst="round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595170" y="25608"/>
            <a:ext cx="6372276" cy="1015663"/>
          </a:xfrm>
          <a:prstGeom prst="rect">
            <a:avLst/>
          </a:prstGeom>
          <a:noFill/>
        </p:spPr>
        <p:txBody>
          <a:bodyPr wrap="square" rtlCol="0">
            <a:spAutoFit/>
          </a:bodyPr>
          <a:lstStyle/>
          <a:p>
            <a:r>
              <a:rPr lang="en-US" sz="6000" dirty="0" smtClean="0">
                <a:solidFill>
                  <a:srgbClr val="800000"/>
                </a:solidFill>
                <a:latin typeface="Chalkduster"/>
                <a:cs typeface="Chalkduster"/>
              </a:rPr>
              <a:t>Thank you.</a:t>
            </a:r>
            <a:endParaRPr lang="en-US" sz="6000" dirty="0">
              <a:solidFill>
                <a:srgbClr val="800000"/>
              </a:solidFill>
              <a:latin typeface="Chalkduster"/>
              <a:cs typeface="Chalkduster"/>
            </a:endParaRPr>
          </a:p>
        </p:txBody>
      </p:sp>
      <p:sp>
        <p:nvSpPr>
          <p:cNvPr id="5" name="TextBox 4"/>
          <p:cNvSpPr txBox="1"/>
          <p:nvPr/>
        </p:nvSpPr>
        <p:spPr>
          <a:xfrm>
            <a:off x="21526" y="6414072"/>
            <a:ext cx="4154895" cy="369332"/>
          </a:xfrm>
          <a:prstGeom prst="rect">
            <a:avLst/>
          </a:prstGeom>
          <a:noFill/>
        </p:spPr>
        <p:txBody>
          <a:bodyPr wrap="square" rtlCol="0">
            <a:spAutoFit/>
          </a:bodyPr>
          <a:lstStyle/>
          <a:p>
            <a:r>
              <a:rPr lang="en-US" dirty="0" smtClean="0">
                <a:latin typeface="Gill Sans"/>
                <a:cs typeface="Gill Sans"/>
              </a:rPr>
              <a:t>Creative Commons : </a:t>
            </a:r>
            <a:r>
              <a:rPr lang="en-US" dirty="0" err="1" smtClean="0">
                <a:latin typeface="Gill Sans"/>
                <a:cs typeface="Gill Sans"/>
              </a:rPr>
              <a:t>PHOTOSof.org</a:t>
            </a:r>
            <a:endParaRPr lang="en-US" dirty="0">
              <a:latin typeface="Gill Sans"/>
              <a:cs typeface="Gill Sans"/>
            </a:endParaRPr>
          </a:p>
        </p:txBody>
      </p:sp>
    </p:spTree>
    <p:extLst>
      <p:ext uri="{BB962C8B-B14F-4D97-AF65-F5344CB8AC3E}">
        <p14:creationId xmlns:p14="http://schemas.microsoft.com/office/powerpoint/2010/main" val="319551877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1143000"/>
          </a:xfrm>
        </p:spPr>
        <p:txBody>
          <a:bodyPr>
            <a:noAutofit/>
          </a:bodyPr>
          <a:lstStyle/>
          <a:p>
            <a:pPr algn="r"/>
            <a:r>
              <a:rPr lang="en-US" sz="6600" b="1" dirty="0" smtClean="0">
                <a:solidFill>
                  <a:srgbClr val="800000"/>
                </a:solidFill>
                <a:latin typeface="Gill Sans"/>
                <a:cs typeface="Gill Sans"/>
              </a:rPr>
              <a:t>Content &amp; task relevance</a:t>
            </a:r>
            <a:endParaRPr lang="en-US" sz="6600" b="1" dirty="0">
              <a:solidFill>
                <a:srgbClr val="800000"/>
              </a:solidFill>
              <a:latin typeface="Gill Sans"/>
              <a:cs typeface="Gill Sans"/>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29000" y="2043332"/>
            <a:ext cx="5257800" cy="4611468"/>
          </a:xfrm>
          <a:prstGeom prst="rect">
            <a:avLst/>
          </a:prstGeom>
        </p:spPr>
      </p:pic>
    </p:spTree>
    <p:extLst>
      <p:ext uri="{BB962C8B-B14F-4D97-AF65-F5344CB8AC3E}">
        <p14:creationId xmlns:p14="http://schemas.microsoft.com/office/powerpoint/2010/main" val="414537604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76525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34529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807" y="2344247"/>
            <a:ext cx="3671735" cy="4916286"/>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4526525" cy="4339650"/>
          </a:xfrm>
          <a:prstGeom prst="rect">
            <a:avLst/>
          </a:prstGeom>
          <a:noFill/>
        </p:spPr>
        <p:txBody>
          <a:bodyPr wrap="none" rtlCol="0">
            <a:spAutoFit/>
          </a:bodyPr>
          <a:lstStyle/>
          <a:p>
            <a:pPr algn="r"/>
            <a:r>
              <a:rPr lang="en-US" sz="6000" b="1" dirty="0" smtClean="0">
                <a:latin typeface="Gill Sans"/>
                <a:cs typeface="Gill Sans"/>
              </a:rPr>
              <a:t>We hope</a:t>
            </a:r>
          </a:p>
          <a:p>
            <a:pPr algn="r"/>
            <a:r>
              <a:rPr lang="en-US" sz="9600" b="1" dirty="0" smtClean="0">
                <a:solidFill>
                  <a:srgbClr val="800000"/>
                </a:solidFill>
                <a:latin typeface="Gill Sans"/>
                <a:cs typeface="Gill Sans"/>
              </a:rPr>
              <a:t>SSR</a:t>
            </a:r>
          </a:p>
          <a:p>
            <a:pPr algn="r"/>
            <a:r>
              <a:rPr lang="en-US" sz="6000" b="1" dirty="0">
                <a:latin typeface="Gill Sans"/>
                <a:cs typeface="Gill Sans"/>
              </a:rPr>
              <a:t>d</a:t>
            </a:r>
            <a:r>
              <a:rPr lang="en-US" sz="6000" b="1" dirty="0" smtClean="0">
                <a:latin typeface="Gill Sans"/>
                <a:cs typeface="Gill Sans"/>
              </a:rPr>
              <a:t>oes for all </a:t>
            </a:r>
          </a:p>
          <a:p>
            <a:pPr algn="r"/>
            <a:r>
              <a:rPr lang="en-US" sz="6000" b="1" dirty="0" smtClean="0">
                <a:latin typeface="Gill Sans"/>
                <a:cs typeface="Gill Sans"/>
              </a:rPr>
              <a:t>students.</a:t>
            </a:r>
            <a:endParaRPr lang="en-US" sz="6000" b="1" dirty="0">
              <a:latin typeface="Gill Sans"/>
              <a:cs typeface="Gill Sans"/>
            </a:endParaRPr>
          </a:p>
        </p:txBody>
      </p:sp>
    </p:spTree>
    <p:extLst>
      <p:ext uri="{BB962C8B-B14F-4D97-AF65-F5344CB8AC3E}">
        <p14:creationId xmlns:p14="http://schemas.microsoft.com/office/powerpoint/2010/main" val="177168015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807" y="2344247"/>
            <a:ext cx="3671735" cy="4916286"/>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390672" cy="1938992"/>
          </a:xfrm>
          <a:prstGeom prst="rect">
            <a:avLst/>
          </a:prstGeom>
          <a:noFill/>
        </p:spPr>
        <p:txBody>
          <a:bodyPr wrap="none" rtlCol="0">
            <a:spAutoFit/>
          </a:bodyPr>
          <a:lstStyle/>
          <a:p>
            <a:r>
              <a:rPr lang="en-US" sz="6000" b="1" dirty="0" smtClean="0">
                <a:solidFill>
                  <a:srgbClr val="800000"/>
                </a:solidFill>
                <a:latin typeface="Gill Sans"/>
                <a:cs typeface="Gill Sans"/>
              </a:rPr>
              <a:t>Mastery </a:t>
            </a:r>
          </a:p>
          <a:p>
            <a:r>
              <a:rPr lang="en-US" sz="6000" b="1" dirty="0" smtClean="0">
                <a:solidFill>
                  <a:srgbClr val="800000"/>
                </a:solidFill>
                <a:latin typeface="Gill Sans"/>
                <a:cs typeface="Gill Sans"/>
              </a:rPr>
              <a:t>goals</a:t>
            </a:r>
          </a:p>
        </p:txBody>
      </p:sp>
      <p:sp>
        <p:nvSpPr>
          <p:cNvPr id="11" name="TextBox 10"/>
          <p:cNvSpPr txBox="1"/>
          <p:nvPr/>
        </p:nvSpPr>
        <p:spPr>
          <a:xfrm>
            <a:off x="3428783" y="4725231"/>
            <a:ext cx="5791670" cy="1938992"/>
          </a:xfrm>
          <a:prstGeom prst="rect">
            <a:avLst/>
          </a:prstGeom>
          <a:noFill/>
        </p:spPr>
        <p:txBody>
          <a:bodyPr wrap="none" rtlCol="0">
            <a:spAutoFit/>
          </a:bodyPr>
          <a:lstStyle/>
          <a:p>
            <a:pPr algn="r"/>
            <a:r>
              <a:rPr lang="en-US" sz="6000" b="1" dirty="0" smtClean="0">
                <a:latin typeface="Gill Sans"/>
                <a:cs typeface="Gill Sans"/>
              </a:rPr>
              <a:t>Deeper </a:t>
            </a:r>
          </a:p>
          <a:p>
            <a:pPr algn="r"/>
            <a:r>
              <a:rPr lang="en-US" sz="6000" b="1" dirty="0" smtClean="0">
                <a:latin typeface="Gill Sans"/>
                <a:cs typeface="Gill Sans"/>
              </a:rPr>
              <a:t>understanding</a:t>
            </a:r>
          </a:p>
        </p:txBody>
      </p:sp>
    </p:spTree>
    <p:extLst>
      <p:ext uri="{BB962C8B-B14F-4D97-AF65-F5344CB8AC3E}">
        <p14:creationId xmlns:p14="http://schemas.microsoft.com/office/powerpoint/2010/main" val="3516655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807" y="2344247"/>
            <a:ext cx="3671735" cy="4916286"/>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3688104" cy="1938992"/>
          </a:xfrm>
          <a:prstGeom prst="rect">
            <a:avLst/>
          </a:prstGeom>
          <a:noFill/>
        </p:spPr>
        <p:txBody>
          <a:bodyPr wrap="none" rtlCol="0">
            <a:spAutoFit/>
          </a:bodyPr>
          <a:lstStyle/>
          <a:p>
            <a:r>
              <a:rPr lang="en-US" sz="6000" b="1" dirty="0" smtClean="0">
                <a:solidFill>
                  <a:srgbClr val="800000"/>
                </a:solidFill>
                <a:latin typeface="Gill Sans"/>
                <a:cs typeface="Gill Sans"/>
              </a:rPr>
              <a:t>Choice &amp; </a:t>
            </a:r>
          </a:p>
          <a:p>
            <a:r>
              <a:rPr lang="en-US" sz="6000" b="1" dirty="0" smtClean="0">
                <a:solidFill>
                  <a:srgbClr val="800000"/>
                </a:solidFill>
                <a:latin typeface="Gill Sans"/>
                <a:cs typeface="Gill Sans"/>
              </a:rPr>
              <a:t>control</a:t>
            </a:r>
          </a:p>
        </p:txBody>
      </p:sp>
      <p:sp>
        <p:nvSpPr>
          <p:cNvPr id="11" name="TextBox 10"/>
          <p:cNvSpPr txBox="1"/>
          <p:nvPr/>
        </p:nvSpPr>
        <p:spPr>
          <a:xfrm>
            <a:off x="3887893" y="4725231"/>
            <a:ext cx="5332560" cy="1938992"/>
          </a:xfrm>
          <a:prstGeom prst="rect">
            <a:avLst/>
          </a:prstGeom>
          <a:noFill/>
        </p:spPr>
        <p:txBody>
          <a:bodyPr wrap="none" rtlCol="0">
            <a:spAutoFit/>
          </a:bodyPr>
          <a:lstStyle/>
          <a:p>
            <a:pPr algn="r"/>
            <a:r>
              <a:rPr lang="en-US" sz="6000" b="1" dirty="0" smtClean="0">
                <a:latin typeface="Gill Sans"/>
                <a:cs typeface="Gill Sans"/>
              </a:rPr>
              <a:t>Title</a:t>
            </a:r>
            <a:r>
              <a:rPr lang="en-US" sz="6000" b="1" dirty="0">
                <a:latin typeface="Gill Sans"/>
                <a:cs typeface="Gill Sans"/>
              </a:rPr>
              <a:t> </a:t>
            </a:r>
            <a:r>
              <a:rPr lang="en-US" sz="6000" b="1" dirty="0" smtClean="0">
                <a:latin typeface="Gill Sans"/>
                <a:cs typeface="Gill Sans"/>
              </a:rPr>
              <a:t>&amp; genre </a:t>
            </a:r>
          </a:p>
          <a:p>
            <a:pPr algn="r"/>
            <a:r>
              <a:rPr lang="en-US" sz="6000" b="1" dirty="0" smtClean="0">
                <a:latin typeface="Gill Sans"/>
                <a:cs typeface="Gill Sans"/>
              </a:rPr>
              <a:t>Feedback</a:t>
            </a:r>
          </a:p>
        </p:txBody>
      </p:sp>
    </p:spTree>
    <p:extLst>
      <p:ext uri="{BB962C8B-B14F-4D97-AF65-F5344CB8AC3E}">
        <p14:creationId xmlns:p14="http://schemas.microsoft.com/office/powerpoint/2010/main" val="1242648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807" y="2344247"/>
            <a:ext cx="3671735" cy="4916286"/>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622" y="2633839"/>
            <a:ext cx="4480714" cy="1938992"/>
          </a:xfrm>
          <a:prstGeom prst="rect">
            <a:avLst/>
          </a:prstGeom>
          <a:noFill/>
        </p:spPr>
        <p:txBody>
          <a:bodyPr wrap="none" rtlCol="0">
            <a:spAutoFit/>
          </a:bodyPr>
          <a:lstStyle/>
          <a:p>
            <a:r>
              <a:rPr lang="en-US" sz="6000" b="1" dirty="0" smtClean="0">
                <a:solidFill>
                  <a:srgbClr val="800000"/>
                </a:solidFill>
                <a:latin typeface="Gill Sans"/>
                <a:cs typeface="Gill Sans"/>
              </a:rPr>
              <a:t>Interesting </a:t>
            </a:r>
          </a:p>
          <a:p>
            <a:r>
              <a:rPr lang="en-US" sz="6000" b="1" dirty="0" smtClean="0">
                <a:solidFill>
                  <a:srgbClr val="800000"/>
                </a:solidFill>
                <a:latin typeface="Gill Sans"/>
                <a:cs typeface="Gill Sans"/>
              </a:rPr>
              <a:t>texts</a:t>
            </a:r>
          </a:p>
        </p:txBody>
      </p:sp>
      <p:sp>
        <p:nvSpPr>
          <p:cNvPr id="11" name="TextBox 10"/>
          <p:cNvSpPr txBox="1"/>
          <p:nvPr/>
        </p:nvSpPr>
        <p:spPr>
          <a:xfrm>
            <a:off x="3831638" y="4725231"/>
            <a:ext cx="5388815" cy="1938992"/>
          </a:xfrm>
          <a:prstGeom prst="rect">
            <a:avLst/>
          </a:prstGeom>
          <a:noFill/>
        </p:spPr>
        <p:txBody>
          <a:bodyPr wrap="none" rtlCol="0">
            <a:spAutoFit/>
          </a:bodyPr>
          <a:lstStyle/>
          <a:p>
            <a:pPr algn="r"/>
            <a:r>
              <a:rPr lang="en-US" sz="6000" b="1" dirty="0" smtClean="0">
                <a:latin typeface="Gill Sans"/>
                <a:cs typeface="Gill Sans"/>
              </a:rPr>
              <a:t>They decide. </a:t>
            </a:r>
          </a:p>
          <a:p>
            <a:pPr algn="r"/>
            <a:endParaRPr lang="en-US" sz="6000" b="1" dirty="0" smtClean="0">
              <a:latin typeface="Gill Sans"/>
              <a:cs typeface="Gill Sans"/>
            </a:endParaRPr>
          </a:p>
        </p:txBody>
      </p:sp>
    </p:spTree>
    <p:extLst>
      <p:ext uri="{BB962C8B-B14F-4D97-AF65-F5344CB8AC3E}">
        <p14:creationId xmlns:p14="http://schemas.microsoft.com/office/powerpoint/2010/main" val="3154564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807" y="2344247"/>
            <a:ext cx="3671735" cy="4916286"/>
          </a:xfrm>
          <a:prstGeom prst="rect">
            <a:avLst/>
          </a:prstGeom>
        </p:spPr>
      </p:pic>
      <p:sp>
        <p:nvSpPr>
          <p:cNvPr id="7" name="Rectangle 6"/>
          <p:cNvSpPr/>
          <p:nvPr/>
        </p:nvSpPr>
        <p:spPr>
          <a:xfrm rot="20644128">
            <a:off x="2820028" y="4055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644128">
            <a:off x="2908928" y="43157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0644128">
            <a:off x="3010528" y="455708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644128">
            <a:off x="3131178" y="4817436"/>
            <a:ext cx="132282" cy="1618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03739" y="0"/>
            <a:ext cx="9547739" cy="2499261"/>
          </a:xfrm>
          <a:prstGeom prst="rect">
            <a:avLst/>
          </a:prstGeom>
          <a:ln>
            <a:noFill/>
          </a:ln>
        </p:spPr>
      </p:pic>
      <p:sp>
        <p:nvSpPr>
          <p:cNvPr id="3" name="Rounded Rectangle 2"/>
          <p:cNvSpPr/>
          <p:nvPr/>
        </p:nvSpPr>
        <p:spPr>
          <a:xfrm>
            <a:off x="4821916" y="1505056"/>
            <a:ext cx="3975141" cy="839191"/>
          </a:xfrm>
          <a:prstGeom prst="roundRect">
            <a:avLst/>
          </a:prstGeom>
          <a:solidFill>
            <a:srgbClr val="295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52792" y="2633839"/>
            <a:ext cx="5361113" cy="1938992"/>
          </a:xfrm>
          <a:prstGeom prst="rect">
            <a:avLst/>
          </a:prstGeom>
          <a:noFill/>
        </p:spPr>
        <p:txBody>
          <a:bodyPr wrap="none" rtlCol="0">
            <a:spAutoFit/>
          </a:bodyPr>
          <a:lstStyle/>
          <a:p>
            <a:r>
              <a:rPr lang="en-US" sz="6000" b="1" dirty="0" err="1" smtClean="0">
                <a:solidFill>
                  <a:srgbClr val="800000"/>
                </a:solidFill>
                <a:latin typeface="Gill Sans"/>
                <a:cs typeface="Gill Sans"/>
              </a:rPr>
              <a:t>Socal</a:t>
            </a:r>
            <a:r>
              <a:rPr lang="en-US" sz="6000" b="1" dirty="0" smtClean="0">
                <a:solidFill>
                  <a:srgbClr val="800000"/>
                </a:solidFill>
                <a:latin typeface="Gill Sans"/>
                <a:cs typeface="Gill Sans"/>
              </a:rPr>
              <a:t> </a:t>
            </a:r>
          </a:p>
          <a:p>
            <a:r>
              <a:rPr lang="en-US" sz="6000" b="1" dirty="0" smtClean="0">
                <a:solidFill>
                  <a:srgbClr val="800000"/>
                </a:solidFill>
                <a:latin typeface="Gill Sans"/>
                <a:cs typeface="Gill Sans"/>
              </a:rPr>
              <a:t>collaboration</a:t>
            </a:r>
          </a:p>
        </p:txBody>
      </p:sp>
      <p:sp>
        <p:nvSpPr>
          <p:cNvPr id="11" name="TextBox 10"/>
          <p:cNvSpPr txBox="1"/>
          <p:nvPr/>
        </p:nvSpPr>
        <p:spPr>
          <a:xfrm>
            <a:off x="4486991" y="4725231"/>
            <a:ext cx="4733462" cy="1938992"/>
          </a:xfrm>
          <a:prstGeom prst="rect">
            <a:avLst/>
          </a:prstGeom>
          <a:noFill/>
        </p:spPr>
        <p:txBody>
          <a:bodyPr wrap="none" rtlCol="0">
            <a:spAutoFit/>
          </a:bodyPr>
          <a:lstStyle/>
          <a:p>
            <a:pPr algn="r"/>
            <a:r>
              <a:rPr lang="en-US" sz="6000" b="1" dirty="0" smtClean="0">
                <a:latin typeface="Gill Sans"/>
                <a:cs typeface="Gill Sans"/>
              </a:rPr>
              <a:t>Reporting / </a:t>
            </a:r>
          </a:p>
          <a:p>
            <a:pPr algn="r"/>
            <a:r>
              <a:rPr lang="en-US" sz="6000" b="1" dirty="0" smtClean="0">
                <a:latin typeface="Gill Sans"/>
                <a:cs typeface="Gill Sans"/>
              </a:rPr>
              <a:t>Sharing</a:t>
            </a:r>
          </a:p>
        </p:txBody>
      </p:sp>
    </p:spTree>
    <p:extLst>
      <p:ext uri="{BB962C8B-B14F-4D97-AF65-F5344CB8AC3E}">
        <p14:creationId xmlns:p14="http://schemas.microsoft.com/office/powerpoint/2010/main" val="15551145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1784</TotalTime>
  <Words>3520</Words>
  <Application>Microsoft Macintosh PowerPoint</Application>
  <PresentationFormat>On-screen Show (4:3)</PresentationFormat>
  <Paragraphs>673</Paragraphs>
  <Slides>123</Slides>
  <Notes>83</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25"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Comprehension Check:</vt:lpstr>
      <vt:lpstr>Reading Comprehension Check:</vt:lpstr>
      <vt:lpstr>Reading Comprehension Check:</vt:lpstr>
      <vt:lpstr>Reading Comprehension Check:</vt:lpstr>
      <vt:lpstr>Reading Comprehension Check:</vt:lpstr>
      <vt:lpstr>Reading Comprehension Check:</vt:lpstr>
      <vt:lpstr>Reading Comprehension Check:</vt:lpstr>
      <vt:lpstr>Congratulations</vt:lpstr>
      <vt:lpstr>PowerPoint Presentation</vt:lpstr>
      <vt:lpstr>What about assessment?</vt:lpstr>
      <vt:lpstr>Reading notebooks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&amp; task relevance</vt:lpstr>
      <vt:lpstr>Reading notebooks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top five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&amp; task relevance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you don’t. You get MgO </vt:lpstr>
      <vt:lpstr>is  messy</vt:lpstr>
      <vt:lpstr>PowerPoint Presentation</vt:lpstr>
      <vt:lpstr>PowerPoint Presentation</vt:lpstr>
      <vt:lpstr>PowerPoint Presentation</vt:lpstr>
    </vt:vector>
  </TitlesOfParts>
  <Company>Miyagi Gakuin Women's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Helgesen Marc</dc:creator>
  <cp:lastModifiedBy>Helgesen Marc</cp:lastModifiedBy>
  <cp:revision>153</cp:revision>
  <dcterms:created xsi:type="dcterms:W3CDTF">2013-06-22T05:09:18Z</dcterms:created>
  <dcterms:modified xsi:type="dcterms:W3CDTF">2013-09-15T11:45:08Z</dcterms:modified>
</cp:coreProperties>
</file>