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67" r:id="rId2"/>
    <p:sldId id="305" r:id="rId3"/>
    <p:sldId id="320" r:id="rId4"/>
    <p:sldId id="306" r:id="rId5"/>
    <p:sldId id="313" r:id="rId6"/>
    <p:sldId id="314" r:id="rId7"/>
    <p:sldId id="315" r:id="rId8"/>
    <p:sldId id="316" r:id="rId9"/>
    <p:sldId id="317" r:id="rId10"/>
    <p:sldId id="318" r:id="rId11"/>
    <p:sldId id="307" r:id="rId12"/>
    <p:sldId id="308" r:id="rId13"/>
    <p:sldId id="266" r:id="rId14"/>
    <p:sldId id="319" r:id="rId15"/>
    <p:sldId id="291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rc Helgesen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5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72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1848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79BD1D-7099-E748-BAD8-E7DE77FD6CBC}" type="datetimeFigureOut">
              <a:rPr lang="en-US" smtClean="0"/>
              <a:t>2/26/20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803D0C-FFE2-184F-B789-4FD32ED9E3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764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BD48B-87BF-B844-BC98-D77B65830DB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229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BD48B-87BF-B844-BC98-D77B65830DB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229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B8706-8777-1544-B915-D04D2BE78311}" type="datetimeFigureOut">
              <a:rPr lang="en-US" smtClean="0"/>
              <a:t>2/26/20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8C3EA-F090-BE46-8904-9AC30EB8A3A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309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B8706-8777-1544-B915-D04D2BE78311}" type="datetimeFigureOut">
              <a:rPr lang="en-US" smtClean="0"/>
              <a:t>2/26/20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8C3EA-F090-BE46-8904-9AC30EB8A3A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130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B8706-8777-1544-B915-D04D2BE78311}" type="datetimeFigureOut">
              <a:rPr lang="en-US" smtClean="0"/>
              <a:t>2/26/20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8C3EA-F090-BE46-8904-9AC30EB8A3A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8464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B8706-8777-1544-B915-D04D2BE78311}" type="datetimeFigureOut">
              <a:rPr lang="en-US" smtClean="0"/>
              <a:t>2/26/20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8C3EA-F090-BE46-8904-9AC30EB8A3A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020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B8706-8777-1544-B915-D04D2BE78311}" type="datetimeFigureOut">
              <a:rPr lang="en-US" smtClean="0"/>
              <a:t>2/26/20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8C3EA-F090-BE46-8904-9AC30EB8A3A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592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B8706-8777-1544-B915-D04D2BE78311}" type="datetimeFigureOut">
              <a:rPr lang="en-US" smtClean="0"/>
              <a:t>2/26/20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8C3EA-F090-BE46-8904-9AC30EB8A3A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075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B8706-8777-1544-B915-D04D2BE78311}" type="datetimeFigureOut">
              <a:rPr lang="en-US" smtClean="0"/>
              <a:t>2/26/20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8C3EA-F090-BE46-8904-9AC30EB8A3A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194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B8706-8777-1544-B915-D04D2BE78311}" type="datetimeFigureOut">
              <a:rPr lang="en-US" smtClean="0"/>
              <a:t>2/26/20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8C3EA-F090-BE46-8904-9AC30EB8A3A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094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B8706-8777-1544-B915-D04D2BE78311}" type="datetimeFigureOut">
              <a:rPr lang="en-US" smtClean="0"/>
              <a:t>2/26/20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8C3EA-F090-BE46-8904-9AC30EB8A3A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548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B8706-8777-1544-B915-D04D2BE78311}" type="datetimeFigureOut">
              <a:rPr lang="en-US" smtClean="0"/>
              <a:t>2/26/20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8C3EA-F090-BE46-8904-9AC30EB8A3A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315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B8706-8777-1544-B915-D04D2BE78311}" type="datetimeFigureOut">
              <a:rPr lang="en-US" smtClean="0"/>
              <a:t>2/26/20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8C3EA-F090-BE46-8904-9AC30EB8A3A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666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0B8706-8777-1544-B915-D04D2BE78311}" type="datetimeFigureOut">
              <a:rPr lang="en-US" smtClean="0"/>
              <a:t>2/26/20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8C3EA-F090-BE46-8904-9AC30EB8A3A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51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pr.org/2020/02/13/805670712/is-this-love-or-am-i-gonna-fight-a-lion" TargetMode="External"/><Relationship Id="rId2" Type="http://schemas.openxmlformats.org/officeDocument/2006/relationships/hyperlink" Target="https://www.youtube.com/watch?v=VbFchFe1Nfo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HelgesenHandout.weebly.co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4600" y="-335846"/>
            <a:ext cx="7772400" cy="1470025"/>
          </a:xfrm>
        </p:spPr>
        <p:txBody>
          <a:bodyPr/>
          <a:lstStyle/>
          <a:p>
            <a:pPr algn="l"/>
            <a:r>
              <a:rPr lang="en-US" b="1" dirty="0">
                <a:solidFill>
                  <a:srgbClr val="0000FF"/>
                </a:solidFill>
                <a:latin typeface="Gill Sans"/>
                <a:cs typeface="Gill Sans"/>
              </a:rPr>
              <a:t>Energy breaks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4600" y="1134178"/>
            <a:ext cx="8954263" cy="5723822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en-US" sz="11200" dirty="0">
                <a:solidFill>
                  <a:schemeClr val="tx1"/>
                </a:solidFill>
                <a:latin typeface="Gill Sans"/>
                <a:cs typeface="Gill Sans"/>
              </a:rPr>
              <a:t>Human beings were not designed to sit at desks all day.  </a:t>
            </a:r>
            <a:r>
              <a:rPr lang="en-US" sz="11200" b="1" dirty="0">
                <a:solidFill>
                  <a:schemeClr val="tx1"/>
                </a:solidFill>
                <a:latin typeface="Gill Sans"/>
                <a:cs typeface="Gill Sans"/>
              </a:rPr>
              <a:t>Energy breaks</a:t>
            </a:r>
            <a:r>
              <a:rPr lang="en-US" sz="11200" dirty="0">
                <a:solidFill>
                  <a:schemeClr val="tx1"/>
                </a:solidFill>
                <a:latin typeface="Gill Sans"/>
                <a:cs typeface="Gill Sans"/>
              </a:rPr>
              <a:t> are a series of short, physical activities you can use to get your students moving and energized. </a:t>
            </a:r>
          </a:p>
          <a:p>
            <a:pPr algn="l"/>
            <a:endParaRPr lang="en-US" sz="11200" dirty="0">
              <a:solidFill>
                <a:schemeClr val="tx1"/>
              </a:solidFill>
              <a:latin typeface="Gill Sans"/>
              <a:cs typeface="Gill Sans"/>
            </a:endParaRPr>
          </a:p>
          <a:p>
            <a:pPr algn="l"/>
            <a:r>
              <a:rPr lang="en-US" sz="9600" b="1" dirty="0">
                <a:solidFill>
                  <a:schemeClr val="tx1"/>
                </a:solidFill>
                <a:latin typeface="Gill Sans"/>
                <a:cs typeface="Gill Sans"/>
              </a:rPr>
              <a:t>Neuroscience Love Song</a:t>
            </a:r>
            <a:endParaRPr lang="en-US" sz="12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algn="l"/>
            <a:endParaRPr lang="en-US" sz="12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algn="l"/>
            <a:endParaRPr lang="en-US" sz="12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algn="l"/>
            <a:endParaRPr lang="en-US" sz="12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algn="l"/>
            <a:r>
              <a:rPr lang="en-US" sz="9600" dirty="0">
                <a:solidFill>
                  <a:schemeClr val="tx1"/>
                </a:solidFill>
                <a:latin typeface="Gill Sans"/>
                <a:cs typeface="Gill Sans"/>
              </a:rPr>
              <a:t>The song and video are from National Public Radio. </a:t>
            </a:r>
          </a:p>
          <a:p>
            <a:pPr algn="l"/>
            <a:r>
              <a:rPr lang="en-US" sz="9600" dirty="0">
                <a:solidFill>
                  <a:schemeClr val="tx1"/>
                </a:solidFill>
                <a:latin typeface="Gill Sans"/>
                <a:cs typeface="Gill Sans"/>
              </a:rPr>
              <a:t>URL: </a:t>
            </a:r>
            <a:r>
              <a:rPr lang="en-US" sz="9600" dirty="0">
                <a:solidFill>
                  <a:schemeClr val="tx1"/>
                </a:solidFill>
                <a:latin typeface="Gill Sans"/>
                <a:cs typeface="Gill Sans"/>
                <a:hlinkClick r:id="rId2"/>
              </a:rPr>
              <a:t>https://www.youtube.com/watch?v=VbFchFe1Nfo</a:t>
            </a:r>
            <a:endParaRPr lang="en-US" sz="9600" dirty="0">
              <a:solidFill>
                <a:schemeClr val="tx1"/>
              </a:solidFill>
              <a:latin typeface="Gill Sans"/>
              <a:cs typeface="Gill Sans"/>
            </a:endParaRPr>
          </a:p>
          <a:p>
            <a:pPr algn="l"/>
            <a:r>
              <a:rPr lang="en-US" sz="9600" dirty="0">
                <a:solidFill>
                  <a:schemeClr val="tx1"/>
                </a:solidFill>
                <a:latin typeface="Gill Sans"/>
                <a:cs typeface="Gill Sans"/>
              </a:rPr>
              <a:t>The writer and artist is Adam Cole.</a:t>
            </a:r>
          </a:p>
          <a:p>
            <a:pPr algn="l"/>
            <a:r>
              <a:rPr lang="en-US" sz="9600" dirty="0">
                <a:solidFill>
                  <a:schemeClr val="tx1"/>
                </a:solidFill>
                <a:latin typeface="Gill Sans"/>
                <a:cs typeface="Gill Sans"/>
              </a:rPr>
              <a:t>If you don’t understand some of the other slides, listen to this 11-minute podcast with the information that was used to make the other slides. </a:t>
            </a:r>
            <a:r>
              <a:rPr lang="en-US" sz="9600" dirty="0">
                <a:solidFill>
                  <a:schemeClr val="tx1"/>
                </a:solidFill>
                <a:latin typeface="Gill Sans"/>
                <a:cs typeface="Gill Sans"/>
                <a:hlinkClick r:id="rId3"/>
              </a:rPr>
              <a:t>https://www.npr.org/2020/02/13/805670712/is-this-love-or-am-i-gonna-fight-a-lion</a:t>
            </a:r>
            <a:endParaRPr lang="en-US" sz="9600" dirty="0">
              <a:solidFill>
                <a:schemeClr val="tx1"/>
              </a:solidFill>
              <a:latin typeface="Gill Sans"/>
              <a:cs typeface="Gill Sans"/>
            </a:endParaRPr>
          </a:p>
          <a:p>
            <a:pPr algn="l"/>
            <a:endParaRPr lang="en-US" sz="4800" dirty="0">
              <a:solidFill>
                <a:schemeClr val="tx1"/>
              </a:solidFill>
              <a:latin typeface="Gill Sans"/>
              <a:cs typeface="Gill Sans"/>
            </a:endParaRPr>
          </a:p>
          <a:p>
            <a:pPr algn="l"/>
            <a:r>
              <a:rPr lang="en-US" sz="5600" dirty="0">
                <a:solidFill>
                  <a:schemeClr val="tx1"/>
                </a:solidFill>
                <a:latin typeface="Gill Sans"/>
                <a:cs typeface="Gill Sans"/>
              </a:rPr>
              <a:t>“Skunk Bear” (at the beginning of the video) was the name of an NPR science program on </a:t>
            </a:r>
            <a:r>
              <a:rPr lang="en-US" sz="5600" dirty="0" err="1">
                <a:solidFill>
                  <a:schemeClr val="tx1"/>
                </a:solidFill>
                <a:latin typeface="Gill Sans"/>
                <a:cs typeface="Gill Sans"/>
              </a:rPr>
              <a:t>YouTube.com</a:t>
            </a:r>
            <a:endParaRPr lang="en-US" sz="5600" dirty="0">
              <a:solidFill>
                <a:schemeClr val="tx1"/>
              </a:solidFill>
              <a:latin typeface="Gill Sans"/>
              <a:cs typeface="Gill Sans"/>
            </a:endParaRPr>
          </a:p>
          <a:p>
            <a:pPr algn="l"/>
            <a:r>
              <a:rPr lang="en-US" sz="6400" dirty="0">
                <a:solidFill>
                  <a:schemeClr val="tx1"/>
                </a:solidFill>
                <a:latin typeface="Gill Sans"/>
                <a:cs typeface="Gill Sans"/>
              </a:rPr>
              <a:t>For more, visit:  </a:t>
            </a:r>
            <a:r>
              <a:rPr lang="en-US" sz="6400" dirty="0">
                <a:solidFill>
                  <a:schemeClr val="tx1"/>
                </a:solidFill>
                <a:latin typeface="Gill Sans"/>
                <a:cs typeface="Gill Sans"/>
                <a:hlinkClick r:id="rId4"/>
              </a:rPr>
              <a:t>www.HelgesenHandouts.weebly.com</a:t>
            </a:r>
            <a:r>
              <a:rPr lang="en-US" sz="6400" dirty="0">
                <a:solidFill>
                  <a:schemeClr val="tx1"/>
                </a:solidFill>
                <a:latin typeface="Gill Sans"/>
                <a:cs typeface="Gill Sans"/>
              </a:rPr>
              <a:t>.   Click on “Physical activity…” </a:t>
            </a:r>
            <a:endParaRPr lang="en-US" sz="4400" dirty="0">
              <a:solidFill>
                <a:schemeClr val="tx1"/>
              </a:solidFill>
              <a:latin typeface="Gill Sans"/>
              <a:cs typeface="Gill Sans"/>
            </a:endParaRPr>
          </a:p>
          <a:p>
            <a:pPr algn="l"/>
            <a:r>
              <a:rPr lang="en-US" sz="7200" dirty="0">
                <a:solidFill>
                  <a:schemeClr val="tx1"/>
                </a:solidFill>
                <a:latin typeface="Gill Sans"/>
                <a:cs typeface="Gill Sans"/>
              </a:rPr>
              <a:t> </a:t>
            </a:r>
            <a:r>
              <a:rPr lang="en-US" sz="7200" dirty="0">
                <a:solidFill>
                  <a:srgbClr val="FF0000"/>
                </a:solidFill>
                <a:latin typeface="Gill Sans"/>
                <a:cs typeface="Gill Sans"/>
              </a:rPr>
              <a:t>This slide is for the teacher’s information.   The student slide show starts with slide 2.</a:t>
            </a:r>
          </a:p>
          <a:p>
            <a:pPr algn="l"/>
            <a:endParaRPr lang="en-US" dirty="0">
              <a:solidFill>
                <a:schemeClr val="tx1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9367762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029" y="1503493"/>
            <a:ext cx="3676169" cy="27025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0343" y="487829"/>
            <a:ext cx="373356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Gill Sans"/>
                <a:cs typeface="Gill Sans"/>
              </a:rPr>
              <a:t>Oxytocin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1029" y="4206065"/>
            <a:ext cx="5147563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Gill Sans"/>
                <a:cs typeface="Gill Sans"/>
              </a:rPr>
              <a:t>Physical touching</a:t>
            </a:r>
          </a:p>
          <a:p>
            <a:r>
              <a:rPr lang="en-US" sz="4400" b="1" dirty="0">
                <a:latin typeface="Gill Sans"/>
                <a:cs typeface="Gill Sans"/>
              </a:rPr>
              <a:t>Social bonding</a:t>
            </a:r>
          </a:p>
          <a:p>
            <a:r>
              <a:rPr lang="en-US" sz="4400" b="1" dirty="0">
                <a:latin typeface="Gill Sans"/>
                <a:cs typeface="Gill Sans"/>
              </a:rPr>
              <a:t>Trust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4736" y="0"/>
            <a:ext cx="27016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27686"/>
            <a:ext cx="8229600" cy="1143000"/>
          </a:xfrm>
        </p:spPr>
        <p:txBody>
          <a:bodyPr/>
          <a:lstStyle/>
          <a:p>
            <a:r>
              <a:rPr lang="en-US" b="1" dirty="0">
                <a:latin typeface="Gill Sans"/>
                <a:cs typeface="Gill Sans"/>
              </a:rPr>
              <a:t>Norepinephrine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5011" y="3827799"/>
            <a:ext cx="936968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Gill Sans"/>
                <a:cs typeface="Gill Sans"/>
              </a:rPr>
              <a:t>Stand up.</a:t>
            </a:r>
          </a:p>
          <a:p>
            <a:r>
              <a:rPr lang="en-US" sz="3600" b="1" dirty="0">
                <a:latin typeface="Gill Sans"/>
                <a:cs typeface="Gill Sans"/>
              </a:rPr>
              <a:t>Maybe think of a time you fell in love.</a:t>
            </a:r>
          </a:p>
          <a:p>
            <a:r>
              <a:rPr lang="en-US" sz="4800" b="1" dirty="0">
                <a:latin typeface="Gill Sans"/>
                <a:cs typeface="Gill Sans"/>
              </a:rPr>
              <a:t>Move </a:t>
            </a:r>
            <a:r>
              <a:rPr lang="en-US" sz="3600" b="1" dirty="0">
                <a:latin typeface="Gill Sans"/>
                <a:cs typeface="Gill Sans"/>
              </a:rPr>
              <a:t>with the people around you.</a:t>
            </a:r>
          </a:p>
          <a:p>
            <a:r>
              <a:rPr lang="en-US" sz="4800" b="1" dirty="0">
                <a:latin typeface="Gill Sans"/>
                <a:cs typeface="Gill Sans"/>
              </a:rPr>
              <a:t>Sing along.</a:t>
            </a:r>
            <a:endParaRPr lang="en-US" sz="5400" b="1" dirty="0">
              <a:latin typeface="Gill Sans"/>
              <a:cs typeface="Gill San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877908" y="3231076"/>
            <a:ext cx="1077183" cy="33961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5100E8-7D4C-3147-8529-79A3D8E01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63"/>
            <a:ext cx="9205888" cy="381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57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euroscience love song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67128"/>
            <a:ext cx="9144000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499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7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49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6461" y="17463"/>
            <a:ext cx="3581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Callout 2"/>
          <p:cNvSpPr/>
          <p:nvPr/>
        </p:nvSpPr>
        <p:spPr>
          <a:xfrm>
            <a:off x="3957861" y="2138249"/>
            <a:ext cx="4703805" cy="2908588"/>
          </a:xfrm>
          <a:prstGeom prst="wedgeEllipseCallout">
            <a:avLst>
              <a:gd name="adj1" fmla="val -67215"/>
              <a:gd name="adj2" fmla="val -65677"/>
            </a:avLst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FF00"/>
                </a:solidFill>
                <a:latin typeface="Chalkduster"/>
                <a:cs typeface="Chalkduster"/>
              </a:rPr>
              <a:t>Let’s move!</a:t>
            </a:r>
          </a:p>
        </p:txBody>
      </p:sp>
    </p:spTree>
    <p:extLst>
      <p:ext uri="{BB962C8B-B14F-4D97-AF65-F5344CB8AC3E}">
        <p14:creationId xmlns:p14="http://schemas.microsoft.com/office/powerpoint/2010/main" val="40805248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292815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>
                <a:latin typeface="Gill Sans"/>
                <a:cs typeface="Gill Sans"/>
              </a:rPr>
              <a:t>Thank you</a:t>
            </a:r>
          </a:p>
          <a:p>
            <a:pPr marL="0" indent="0">
              <a:buNone/>
            </a:pPr>
            <a:endParaRPr lang="en-US" sz="4400" b="1" dirty="0">
              <a:latin typeface="Gill Sans"/>
              <a:cs typeface="Gill Sans"/>
            </a:endParaRPr>
          </a:p>
          <a:p>
            <a:pPr marL="0" indent="0">
              <a:buNone/>
            </a:pPr>
            <a:endParaRPr lang="en-US" sz="4400" b="1" dirty="0">
              <a:latin typeface="Gill Sans"/>
              <a:cs typeface="Gill San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109" y="4381500"/>
            <a:ext cx="5981700" cy="1917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72499" y="5555797"/>
            <a:ext cx="13839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Gill Sans"/>
                <a:cs typeface="Gill Sans"/>
              </a:rPr>
              <a:t>.org</a:t>
            </a:r>
          </a:p>
        </p:txBody>
      </p:sp>
    </p:spTree>
    <p:extLst>
      <p:ext uri="{BB962C8B-B14F-4D97-AF65-F5344CB8AC3E}">
        <p14:creationId xmlns:p14="http://schemas.microsoft.com/office/powerpoint/2010/main" val="11238977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8618"/>
            <a:ext cx="5019640" cy="38563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884" y="3603170"/>
            <a:ext cx="7683500" cy="3822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47615" y="152400"/>
            <a:ext cx="406255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400" b="1" dirty="0">
                <a:solidFill>
                  <a:srgbClr val="800000"/>
                </a:solidFill>
                <a:latin typeface="Gill Sans" charset="0"/>
                <a:cs typeface="Gill Sans" charset="0"/>
              </a:rPr>
              <a:t>More ideas at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7615" y="901116"/>
            <a:ext cx="85480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Gill Sans"/>
                <a:cs typeface="Gill Sans"/>
              </a:rPr>
              <a:t>http://tinyurl.com/ELT-physical</a:t>
            </a:r>
          </a:p>
        </p:txBody>
      </p:sp>
    </p:spTree>
    <p:extLst>
      <p:ext uri="{BB962C8B-B14F-4D97-AF65-F5344CB8AC3E}">
        <p14:creationId xmlns:p14="http://schemas.microsoft.com/office/powerpoint/2010/main" val="41110508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7496" y="4978534"/>
            <a:ext cx="4675646" cy="15386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8420" y="5778767"/>
            <a:ext cx="33602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Gill Sans"/>
                <a:cs typeface="Gill Sans"/>
              </a:rPr>
              <a:t>Adam Cole</a:t>
            </a:r>
          </a:p>
        </p:txBody>
      </p:sp>
      <p:sp>
        <p:nvSpPr>
          <p:cNvPr id="7" name="Rectangle 6"/>
          <p:cNvSpPr/>
          <p:nvPr/>
        </p:nvSpPr>
        <p:spPr>
          <a:xfrm>
            <a:off x="7868139" y="4414523"/>
            <a:ext cx="929308" cy="38723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47496" y="5269202"/>
            <a:ext cx="34206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Writer and artist: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D6042C-9212-B845-99C4-0F20D1BEB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464"/>
            <a:ext cx="9205888" cy="4789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631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euroscience song intro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9174443" cy="516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11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90686" y="2838257"/>
            <a:ext cx="3352200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0" b="1" dirty="0">
                <a:solidFill>
                  <a:srgbClr val="FF0000"/>
                </a:solidFill>
                <a:latin typeface="Gill Sans"/>
                <a:cs typeface="Gill Sans"/>
              </a:rPr>
              <a:t>falling </a:t>
            </a:r>
          </a:p>
          <a:p>
            <a:pPr algn="r"/>
            <a:r>
              <a:rPr lang="en-US" sz="8000" b="1" dirty="0">
                <a:solidFill>
                  <a:srgbClr val="FF0000"/>
                </a:solidFill>
                <a:latin typeface="Gill Sans"/>
                <a:cs typeface="Gill Sans"/>
              </a:rPr>
              <a:t>in </a:t>
            </a:r>
          </a:p>
          <a:p>
            <a:pPr algn="r"/>
            <a:r>
              <a:rPr lang="en-US" sz="8000" b="1" dirty="0">
                <a:solidFill>
                  <a:srgbClr val="FF0000"/>
                </a:solidFill>
                <a:latin typeface="Gill Sans"/>
                <a:cs typeface="Gill Sans"/>
              </a:rPr>
              <a:t>love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064" y="40552"/>
            <a:ext cx="4678661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08205" y="160082"/>
            <a:ext cx="2434681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800" b="1" dirty="0">
                <a:latin typeface="Gill Sans"/>
                <a:cs typeface="Gill Sans"/>
              </a:rPr>
              <a:t>A little</a:t>
            </a:r>
          </a:p>
          <a:p>
            <a:pPr algn="r"/>
            <a:r>
              <a:rPr lang="en-US" sz="4800" b="1" dirty="0">
                <a:latin typeface="Gill Sans"/>
                <a:cs typeface="Gill Sans"/>
              </a:rPr>
              <a:t>brain </a:t>
            </a:r>
          </a:p>
          <a:p>
            <a:pPr algn="r"/>
            <a:r>
              <a:rPr lang="en-US" sz="4800" b="1" dirty="0">
                <a:latin typeface="Gill Sans"/>
                <a:cs typeface="Gill Sans"/>
              </a:rPr>
              <a:t>science</a:t>
            </a:r>
          </a:p>
          <a:p>
            <a:pPr algn="r"/>
            <a:r>
              <a:rPr lang="en-US" sz="4800" b="1" dirty="0">
                <a:latin typeface="Gill Sans"/>
                <a:cs typeface="Gill Sans"/>
              </a:rPr>
              <a:t>about</a:t>
            </a:r>
          </a:p>
        </p:txBody>
      </p:sp>
    </p:spTree>
    <p:extLst>
      <p:ext uri="{BB962C8B-B14F-4D97-AF65-F5344CB8AC3E}">
        <p14:creationId xmlns:p14="http://schemas.microsoft.com/office/powerpoint/2010/main" val="32261346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633729" y="417072"/>
            <a:ext cx="4678661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9759" y="126089"/>
            <a:ext cx="63845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6000" b="1" dirty="0">
                <a:latin typeface="Gill Sans"/>
                <a:cs typeface="Gill Sans"/>
              </a:rPr>
              <a:t>Norepinephrine</a:t>
            </a:r>
            <a:endParaRPr lang="en-US" sz="6000" b="1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42" y="1280947"/>
            <a:ext cx="4488934" cy="31112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619" y="1298531"/>
            <a:ext cx="4488934" cy="4405419"/>
          </a:xfrm>
          <a:prstGeom prst="rect">
            <a:avLst/>
          </a:prstGeom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53346" y="2842632"/>
            <a:ext cx="1278330" cy="821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0666" y="5386515"/>
            <a:ext cx="47490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Gill Sans"/>
                <a:cs typeface="Gill Sans"/>
              </a:rPr>
              <a:t>Fight OR flight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66562" y="6105970"/>
            <a:ext cx="26760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>
                <a:solidFill>
                  <a:srgbClr val="800000"/>
                </a:solidFill>
                <a:latin typeface="Gill Sans"/>
                <a:cs typeface="Gill Sans"/>
              </a:rPr>
              <a:t>(run away)</a:t>
            </a:r>
          </a:p>
        </p:txBody>
      </p:sp>
    </p:spTree>
    <p:extLst>
      <p:ext uri="{BB962C8B-B14F-4D97-AF65-F5344CB8AC3E}">
        <p14:creationId xmlns:p14="http://schemas.microsoft.com/office/powerpoint/2010/main" val="229199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2195 -0.10033 C -0.919 -0.10287 -0.91588 -0.10473 -0.91328 -0.10797 C -0.90513 -0.11909 -0.91033 -0.12257 -0.89889 -0.13114 C -0.89559 -0.13392 -0.89126 -0.13392 -0.88727 -0.13508 C -0.82206 -0.13207 -0.82344 -0.13716 -0.78321 -0.12349 C -0.77402 -0.11539 -0.76309 -0.11006 -0.75442 -0.10033 C -0.7369 -0.08086 -0.75581 -0.09546 -0.73413 -0.08109 C -0.72997 -0.0753 -0.72736 -0.06719 -0.72251 -0.06163 C -0.71835 -0.057 -0.71297 -0.05399 -0.70811 -0.05005 C -0.7036 -0.03244 -0.70239 -0.01437 -0.69944 0.00394 C -0.69788 0.01413 -0.69372 0.03475 -0.69372 0.03475 C -0.69476 0.0475 -0.69511 0.06047 -0.69649 0.07345 C -0.6984 0.0892 -0.70551 0.09523 -0.71384 0.10426 C -0.72025 0.11098 -0.71991 0.11538 -0.7284 0.11979 C -0.73586 0.12349 -0.74401 0.12419 -0.75147 0.12743 C -0.75269 0.11469 -0.75789 0.08271 -0.75147 0.06951 C -0.74523 0.05607 -0.72164 0.04587 -0.71106 0.04263 C -0.65678 0.00625 -0.66389 0.02757 -0.56365 0.03105 C -0.49583 0.00788 -0.41467 0.02108 -0.34686 0.02317 C -0.32847 0.02155 -0.30801 0.02734 -0.29188 0.01552 C -0.28581 0.01089 -0.2813 0.00208 -0.27454 -4.03151E-6 C -0.25355 -0.00695 -0.27298 -4.03151E-6 -0.24852 -0.01159 C -0.24297 -0.0146 -0.23118 -0.01923 -0.23118 -0.01923 C -0.21384 -0.05468 -0.24245 0.00417 -0.21678 -0.05399 C -0.21332 -0.0621 -0.20915 -0.06951 -0.20517 -0.07716 C -0.20326 -0.08109 -0.19944 -0.08874 -0.19944 -0.08874 C -0.19597 -0.10751 -0.18834 -0.13184 -0.20239 -0.14666 C -0.20482 -0.14921 -0.20829 -0.14944 -0.21106 -0.1506 C -0.21592 -0.14944 -0.22129 -0.15014 -0.22546 -0.14666 C -0.23552 -0.13902 -0.23413 -0.09847 -0.23413 -0.09639 C -0.23326 -0.08225 -0.23343 -0.06789 -0.23118 -0.05399 C -0.22945 -0.0424 -0.21731 -0.03499 -0.21106 -0.03082 C -0.20378 -0.02595 -0.19528 -0.02433 -0.18782 -0.01923 C -0.17204 -0.00881 -0.18678 -0.01344 -0.1677 -0.00371 C -0.16129 -0.00046 -0.15418 0.00069 -0.14741 0.00394 C -0.11082 0.00255 -0.07423 0.00324 -0.03763 -4.03151E-6 C -0.02462 -0.00139 -0.01491 -0.0139 -0.00295 -0.01923 C 0.00018 -0.00255 -3.59001E-6 -0.00927 -3.59001E-6 -4.03151E-6 " pathEditMode="relative" ptsTypes="fffffffffffffffffffffffffffffffffffffA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633729" y="417072"/>
            <a:ext cx="4678661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8049" y="126088"/>
            <a:ext cx="41956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6000" b="1" dirty="0">
                <a:latin typeface="Gill Sans"/>
                <a:cs typeface="Gill Sans"/>
              </a:rPr>
              <a:t>Dopamine</a:t>
            </a:r>
            <a:endParaRPr lang="en-US" sz="6000" b="1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66157" y="5160284"/>
            <a:ext cx="23838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Gill Sans"/>
                <a:cs typeface="Gill Sans"/>
              </a:rPr>
              <a:t>r</a:t>
            </a:r>
            <a:r>
              <a:rPr lang="en-US" sz="4800" b="1">
                <a:latin typeface="Gill Sans"/>
                <a:cs typeface="Gill Sans"/>
              </a:rPr>
              <a:t>eward</a:t>
            </a:r>
            <a:endParaRPr lang="en-US" sz="4800" b="1" dirty="0">
              <a:latin typeface="Gill Sans"/>
              <a:cs typeface="Gill San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66" y="1166036"/>
            <a:ext cx="4510204" cy="299138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38049" y="4509913"/>
            <a:ext cx="40760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800000"/>
                </a:solidFill>
                <a:latin typeface="Gill Sans"/>
                <a:cs typeface="Gill Sans"/>
              </a:rPr>
              <a:t>Anticipation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62042" y="5779657"/>
            <a:ext cx="28520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800000"/>
                </a:solidFill>
                <a:latin typeface="Gill Sans"/>
                <a:cs typeface="Gill Sans"/>
              </a:rPr>
              <a:t>stronger</a:t>
            </a:r>
          </a:p>
        </p:txBody>
      </p:sp>
    </p:spTree>
    <p:extLst>
      <p:ext uri="{BB962C8B-B14F-4D97-AF65-F5344CB8AC3E}">
        <p14:creationId xmlns:p14="http://schemas.microsoft.com/office/powerpoint/2010/main" val="2581239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633729" y="417072"/>
            <a:ext cx="4678661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2376" y="126088"/>
            <a:ext cx="40213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6000" b="1" dirty="0">
                <a:latin typeface="Gill Sans"/>
                <a:cs typeface="Gill Sans"/>
              </a:rPr>
              <a:t>Serotonin</a:t>
            </a:r>
            <a:endParaRPr lang="en-US" sz="6000" b="1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36223" y="3994437"/>
            <a:ext cx="32093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b="1" dirty="0">
                <a:latin typeface="Gill Sans"/>
                <a:cs typeface="Gill Sans"/>
              </a:rPr>
              <a:t>Mood regulator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07471" y="5486643"/>
            <a:ext cx="19381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800000"/>
                </a:solidFill>
                <a:latin typeface="Gill Sans"/>
                <a:cs typeface="Gill Sans"/>
              </a:rPr>
              <a:t>drops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679" y="1141750"/>
            <a:ext cx="4080426" cy="285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55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33679" y="213364"/>
            <a:ext cx="58472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6000" b="1" dirty="0">
                <a:solidFill>
                  <a:srgbClr val="FF0000"/>
                </a:solidFill>
                <a:latin typeface="Gill Sans"/>
                <a:cs typeface="Gill Sans"/>
              </a:rPr>
              <a:t>Staying in love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2752" y="4681397"/>
            <a:ext cx="40213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Gill Sans"/>
                <a:cs typeface="Gill Sans"/>
              </a:rPr>
              <a:t>Serotonin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6609" y="5489739"/>
            <a:ext cx="41959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800000"/>
                </a:solidFill>
                <a:latin typeface="Gill Sans"/>
                <a:cs typeface="Gill Sans"/>
              </a:rPr>
              <a:t>goes back up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679" y="1141750"/>
            <a:ext cx="4080426" cy="28526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139160" y="693962"/>
            <a:ext cx="3740276" cy="616403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7343" y="207046"/>
            <a:ext cx="58472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6000" b="1" dirty="0">
                <a:solidFill>
                  <a:srgbClr val="FF0000"/>
                </a:solidFill>
                <a:latin typeface="Gill Sans"/>
                <a:cs typeface="Gill Sans"/>
              </a:rPr>
              <a:t>Staying in love</a:t>
            </a:r>
          </a:p>
        </p:txBody>
      </p:sp>
    </p:spTree>
    <p:extLst>
      <p:ext uri="{BB962C8B-B14F-4D97-AF65-F5344CB8AC3E}">
        <p14:creationId xmlns:p14="http://schemas.microsoft.com/office/powerpoint/2010/main" val="487290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9167" y="415625"/>
            <a:ext cx="6402294" cy="47067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0343" y="487829"/>
            <a:ext cx="373356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Gill Sans"/>
                <a:cs typeface="Gill Sans"/>
              </a:rPr>
              <a:t>Oxytocin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72890" y="5122334"/>
            <a:ext cx="519961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Gill Sans"/>
                <a:cs typeface="Gill Sans"/>
              </a:rPr>
              <a:t>The cuddle chemical</a:t>
            </a:r>
          </a:p>
          <a:p>
            <a:r>
              <a:rPr lang="en-US" sz="4400" dirty="0">
                <a:latin typeface="Gill Sans"/>
                <a:cs typeface="Gill Sans"/>
              </a:rPr>
              <a:t>The hugging hormone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2672" y="5396459"/>
            <a:ext cx="83232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latin typeface="Gill Sans"/>
                <a:cs typeface="Gill Sans"/>
              </a:rPr>
              <a:t>The potion of devotion</a:t>
            </a:r>
          </a:p>
        </p:txBody>
      </p:sp>
    </p:spTree>
    <p:extLst>
      <p:ext uri="{BB962C8B-B14F-4D97-AF65-F5344CB8AC3E}">
        <p14:creationId xmlns:p14="http://schemas.microsoft.com/office/powerpoint/2010/main" val="1217339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allAtOnce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1716</TotalTime>
  <Words>270</Words>
  <Application>Microsoft Macintosh PowerPoint</Application>
  <PresentationFormat>On-screen Show (4:3)</PresentationFormat>
  <Paragraphs>58</Paragraphs>
  <Slides>15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ＭＳ Ｐゴシック</vt:lpstr>
      <vt:lpstr>Arial</vt:lpstr>
      <vt:lpstr>Calibri</vt:lpstr>
      <vt:lpstr>Chalkduster</vt:lpstr>
      <vt:lpstr>Gill Sans</vt:lpstr>
      <vt:lpstr>Office Theme</vt:lpstr>
      <vt:lpstr>Energy breaks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Norepinephrine</vt:lpstr>
      <vt:lpstr>PowerPoint Presentation</vt:lpstr>
      <vt:lpstr>PowerPoint Presentation</vt:lpstr>
      <vt:lpstr>PowerPoint Presentation</vt:lpstr>
      <vt:lpstr>PowerPoint Presentation</vt:lpstr>
    </vt:vector>
  </TitlesOfParts>
  <Company>Miyagi Gakuin Women's University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 Helgesen</dc:creator>
  <cp:lastModifiedBy>Microsoft Office User</cp:lastModifiedBy>
  <cp:revision>101</cp:revision>
  <dcterms:created xsi:type="dcterms:W3CDTF">2015-01-17T07:13:11Z</dcterms:created>
  <dcterms:modified xsi:type="dcterms:W3CDTF">2020-02-26T00:29:22Z</dcterms:modified>
</cp:coreProperties>
</file>