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7" r:id="rId2"/>
    <p:sldId id="256" r:id="rId3"/>
    <p:sldId id="278" r:id="rId4"/>
    <p:sldId id="279" r:id="rId5"/>
    <p:sldId id="290" r:id="rId6"/>
    <p:sldId id="291" r:id="rId7"/>
    <p:sldId id="292" r:id="rId8"/>
    <p:sldId id="285" r:id="rId9"/>
    <p:sldId id="286" r:id="rId10"/>
    <p:sldId id="287" r:id="rId11"/>
    <p:sldId id="296" r:id="rId12"/>
    <p:sldId id="299" r:id="rId13"/>
    <p:sldId id="297" r:id="rId14"/>
    <p:sldId id="288" r:id="rId15"/>
    <p:sldId id="294" r:id="rId16"/>
    <p:sldId id="293" r:id="rId17"/>
    <p:sldId id="275" r:id="rId18"/>
    <p:sldId id="295" r:id="rId19"/>
    <p:sldId id="266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9BD1D-7099-E748-BAD8-E7DE77FD6CBC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3D0C-FFE2-184F-B789-4FD32ED9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6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262DB-4ACC-9447-A86F-B29850E9D2CE}" type="slidenum">
              <a:rPr lang="en-US" altLang="ja-JP">
                <a:latin typeface="Geneva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 altLang="ja-JP">
              <a:latin typeface="Genev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745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ja-JP">
                <a:latin typeface="Geneva" charset="0"/>
              </a:rPr>
              <a:t>Make circles before click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262DB-4ACC-9447-A86F-B29850E9D2CE}" type="slidenum">
              <a:rPr lang="en-US" altLang="ja-JP">
                <a:latin typeface="Geneva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 altLang="ja-JP">
              <a:latin typeface="Genev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745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ja-JP">
                <a:latin typeface="Geneva" charset="0"/>
              </a:rPr>
              <a:t>Make circles before click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262DB-4ACC-9447-A86F-B29850E9D2CE}" type="slidenum">
              <a:rPr lang="en-US" altLang="ja-JP">
                <a:latin typeface="Geneva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 altLang="ja-JP">
              <a:latin typeface="Genev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745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ja-JP">
                <a:latin typeface="Geneva" charset="0"/>
              </a:rPr>
              <a:t>Make circles before click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262DB-4ACC-9447-A86F-B29850E9D2CE}" type="slidenum">
              <a:rPr lang="en-US" altLang="ja-JP">
                <a:latin typeface="Geneva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 altLang="ja-JP">
              <a:latin typeface="Genev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745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ja-JP">
                <a:latin typeface="Geneva" charset="0"/>
              </a:rPr>
              <a:t>Make circles before click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How does she look?    (worried, nervous)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#2 - relaxed.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How does she look?    (worried, nervous)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#2 - relaxed.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0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3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2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7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9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9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4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6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HelgesenHandout.weebly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://psychcentral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00" y="-335846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Gill Sans"/>
                <a:cs typeface="Gill Sans"/>
              </a:rPr>
              <a:t>Energy breaks</a:t>
            </a:r>
            <a:endParaRPr lang="en-US" b="1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36" y="705792"/>
            <a:ext cx="8954263" cy="572382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9600" dirty="0" smtClean="0">
                <a:solidFill>
                  <a:schemeClr val="tx1"/>
                </a:solidFill>
                <a:latin typeface="Gill Sans"/>
                <a:cs typeface="Gill Sans"/>
              </a:rPr>
              <a:t>Human beings were not designed to sit in desks all day.  </a:t>
            </a:r>
            <a:r>
              <a:rPr lang="en-US" sz="9600" b="1" dirty="0" smtClean="0">
                <a:solidFill>
                  <a:schemeClr val="tx1"/>
                </a:solidFill>
                <a:latin typeface="Gill Sans"/>
                <a:cs typeface="Gill Sans"/>
              </a:rPr>
              <a:t>Energy breaks</a:t>
            </a:r>
            <a:r>
              <a:rPr lang="en-US" sz="9600" dirty="0" smtClean="0">
                <a:solidFill>
                  <a:schemeClr val="tx1"/>
                </a:solidFill>
                <a:latin typeface="Gill Sans"/>
                <a:cs typeface="Gill Sans"/>
              </a:rPr>
              <a:t> are a series of short, physical activities you can use to get your students moving and energized. </a:t>
            </a:r>
          </a:p>
          <a:p>
            <a:pPr algn="l"/>
            <a:endParaRPr lang="en-US" sz="96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9600" b="1" dirty="0" smtClean="0">
                <a:solidFill>
                  <a:srgbClr val="FF0000"/>
                </a:solidFill>
                <a:latin typeface="Gill Sans"/>
                <a:cs typeface="Gill Sans"/>
              </a:rPr>
              <a:t>Note</a:t>
            </a:r>
            <a:r>
              <a:rPr lang="en-US" sz="9600" dirty="0" smtClean="0">
                <a:solidFill>
                  <a:srgbClr val="FF0000"/>
                </a:solidFill>
                <a:latin typeface="Gill Sans"/>
                <a:cs typeface="Gill Sans"/>
              </a:rPr>
              <a:t> – I teach in a all-women’s university so physical contact is not </a:t>
            </a:r>
          </a:p>
          <a:p>
            <a:pPr algn="l"/>
            <a:r>
              <a:rPr lang="en-US" sz="9600" dirty="0">
                <a:solidFill>
                  <a:srgbClr val="FF0000"/>
                </a:solidFill>
                <a:latin typeface="Gill Sans"/>
                <a:cs typeface="Gill Sans"/>
              </a:rPr>
              <a:t>a</a:t>
            </a:r>
            <a:r>
              <a:rPr lang="en-US" sz="9600" dirty="0" smtClean="0">
                <a:solidFill>
                  <a:srgbClr val="FF0000"/>
                </a:solidFill>
                <a:latin typeface="Gill Sans"/>
                <a:cs typeface="Gill Sans"/>
              </a:rPr>
              <a:t> problem. If you have co-ed classes, make sure the student are confortable with the idea and have the option of opting out. </a:t>
            </a:r>
          </a:p>
          <a:p>
            <a:pPr algn="l"/>
            <a:endParaRPr lang="en-US" sz="4400" dirty="0" smtClean="0">
              <a:solidFill>
                <a:srgbClr val="FF0000"/>
              </a:solidFill>
              <a:latin typeface="Gill Sans"/>
              <a:cs typeface="Gill Sans"/>
            </a:endParaRPr>
          </a:p>
          <a:p>
            <a:pPr algn="l"/>
            <a:r>
              <a:rPr lang="en-US" sz="9600" b="1" dirty="0" smtClean="0">
                <a:solidFill>
                  <a:schemeClr val="tx1"/>
                </a:solidFill>
                <a:latin typeface="Gill Sans"/>
                <a:cs typeface="Gill Sans"/>
              </a:rPr>
              <a:t>Positive peer neck massage</a:t>
            </a:r>
            <a:r>
              <a:rPr lang="en-US" sz="9600" dirty="0" smtClean="0">
                <a:solidFill>
                  <a:schemeClr val="tx1"/>
                </a:solidFill>
                <a:latin typeface="Gill Sans"/>
                <a:cs typeface="Gill Sans"/>
              </a:rPr>
              <a:t> invites students to choose a positive statement about learning English and repeating it while giving a short neck massage to a peer.  Research shows that when people are told which positive statement (affirmation) to say, it can have negative results with learners with low self </a:t>
            </a:r>
            <a:r>
              <a:rPr lang="en-US" sz="9600" dirty="0">
                <a:solidFill>
                  <a:schemeClr val="tx1"/>
                </a:solidFill>
                <a:latin typeface="Gill Sans"/>
                <a:cs typeface="Gill Sans"/>
              </a:rPr>
              <a:t>e</a:t>
            </a:r>
            <a:r>
              <a:rPr lang="en-US" sz="9600" dirty="0" smtClean="0">
                <a:solidFill>
                  <a:schemeClr val="tx1"/>
                </a:solidFill>
                <a:latin typeface="Gill Sans"/>
                <a:cs typeface="Gill Sans"/>
              </a:rPr>
              <a:t>steem.   That’s why they choose their own. </a:t>
            </a:r>
          </a:p>
          <a:p>
            <a:pPr algn="l"/>
            <a:r>
              <a:rPr lang="en-US" sz="9600" dirty="0" smtClean="0">
                <a:solidFill>
                  <a:schemeClr val="tx1"/>
                </a:solidFill>
                <a:latin typeface="Gill Sans"/>
                <a:cs typeface="Gill Sans"/>
              </a:rPr>
              <a:t>Slides 15 and 16 give information on relaxation and oxytocin, sometimes called “the hugging hormone.”</a:t>
            </a:r>
            <a:endParaRPr lang="en-US" sz="44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© Marc Helgesen.  </a:t>
            </a:r>
            <a:r>
              <a:rPr lang="en-US" sz="7200" smtClean="0">
                <a:solidFill>
                  <a:schemeClr val="tx1"/>
                </a:solidFill>
                <a:latin typeface="Gill Sans"/>
                <a:cs typeface="Gill Sans"/>
              </a:rPr>
              <a:t>May </a:t>
            </a:r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be freely used for non-commercial purposes.</a:t>
            </a:r>
          </a:p>
          <a:p>
            <a:pPr algn="l"/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For more, visit:  </a:t>
            </a:r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  <a:hlinkClick r:id="rId2"/>
              </a:rPr>
              <a:t>www.HelgesenHandouts.weebly.com</a:t>
            </a:r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.   Click on “Physical activity…”</a:t>
            </a:r>
          </a:p>
          <a:p>
            <a:pPr algn="l"/>
            <a:r>
              <a:rPr lang="en-US" sz="7200" dirty="0" smtClean="0">
                <a:solidFill>
                  <a:srgbClr val="FF0000"/>
                </a:solidFill>
                <a:latin typeface="Gill Sans"/>
                <a:cs typeface="Gill Sans"/>
              </a:rPr>
              <a:t>This </a:t>
            </a:r>
            <a:r>
              <a:rPr lang="en-US" sz="7200" dirty="0">
                <a:solidFill>
                  <a:srgbClr val="FF0000"/>
                </a:solidFill>
                <a:latin typeface="Gill Sans"/>
                <a:cs typeface="Gill Sans"/>
              </a:rPr>
              <a:t>slide is for the teacher’s information.   The student slide show starts with slide 2</a:t>
            </a:r>
            <a:r>
              <a:rPr lang="en-US" sz="7200" dirty="0" smtClean="0">
                <a:solidFill>
                  <a:srgbClr val="FF0000"/>
                </a:solidFill>
                <a:latin typeface="Gill Sans"/>
                <a:cs typeface="Gill Sans"/>
              </a:rPr>
              <a:t>.</a:t>
            </a:r>
          </a:p>
          <a:p>
            <a:pPr algn="l"/>
            <a:r>
              <a:rPr lang="en-US" sz="7200" dirty="0" smtClean="0">
                <a:solidFill>
                  <a:srgbClr val="000000"/>
                </a:solidFill>
                <a:latin typeface="Gill Sans"/>
                <a:cs typeface="Gill Sans"/>
              </a:rPr>
              <a:t>Thanks to Tim </a:t>
            </a:r>
            <a:r>
              <a:rPr lang="en-US" sz="7200" dirty="0" err="1" smtClean="0">
                <a:solidFill>
                  <a:srgbClr val="000000"/>
                </a:solidFill>
                <a:latin typeface="Gill Sans"/>
                <a:cs typeface="Gill Sans"/>
              </a:rPr>
              <a:t>Murphey</a:t>
            </a:r>
            <a:r>
              <a:rPr lang="en-US" sz="7200" dirty="0" smtClean="0">
                <a:solidFill>
                  <a:srgbClr val="000000"/>
                </a:solidFill>
                <a:latin typeface="Gill Sans"/>
                <a:cs typeface="Gill Sans"/>
              </a:rPr>
              <a:t> for sharing this with me.</a:t>
            </a:r>
          </a:p>
          <a:p>
            <a:pPr algn="l"/>
            <a:endParaRPr lang="en-US" sz="7200" dirty="0">
              <a:solidFill>
                <a:srgbClr val="FF0000"/>
              </a:solidFill>
              <a:latin typeface="Gill Sans"/>
              <a:cs typeface="Gill Sans"/>
            </a:endParaRPr>
          </a:p>
          <a:p>
            <a:pPr algn="l"/>
            <a:r>
              <a:rPr lang="en-US" sz="44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</a:p>
          <a:p>
            <a:pPr algn="l"/>
            <a:endParaRPr lang="en-US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endParaRPr lang="en-US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5124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76" y="456903"/>
            <a:ext cx="83058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kumimoji="0" lang="en-US" altLang="ja-JP" sz="4800" b="1" dirty="0" smtClean="0">
                <a:latin typeface="Gill Sans"/>
                <a:ea typeface="Apple Casual" charset="0"/>
                <a:cs typeface="Gill Sans"/>
              </a:rPr>
              <a:t>Make a circle </a:t>
            </a:r>
            <a:br>
              <a:rPr kumimoji="0" lang="en-US" altLang="ja-JP" sz="4800" b="1" dirty="0" smtClean="0">
                <a:latin typeface="Gill Sans"/>
                <a:ea typeface="Apple Casual" charset="0"/>
                <a:cs typeface="Gill Sans"/>
              </a:rPr>
            </a:br>
            <a:r>
              <a:rPr kumimoji="0" lang="en-US" altLang="ja-JP" sz="4800" b="1" dirty="0" smtClean="0">
                <a:latin typeface="Gill Sans"/>
                <a:ea typeface="Apple Casual" charset="0"/>
                <a:cs typeface="Gill Sans"/>
              </a:rPr>
              <a:t>or</a:t>
            </a:r>
            <a:r>
              <a:rPr lang="en-US" altLang="ja-JP" sz="4800" b="1" dirty="0">
                <a:latin typeface="Gill Sans"/>
                <a:ea typeface="Apple Casual" charset="0"/>
                <a:cs typeface="Gill Sans"/>
              </a:rPr>
              <a:t> </a:t>
            </a:r>
            <a: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  <a:t>line of 8-10</a:t>
            </a:r>
            <a:r>
              <a:rPr kumimoji="0" lang="en-US" altLang="ja-JP" sz="4800" dirty="0" smtClean="0">
                <a:latin typeface="Gill Sans"/>
                <a:ea typeface="Apple Casual" charset="0"/>
                <a:cs typeface="Gill Sans"/>
              </a:rPr>
              <a:t>.</a:t>
            </a:r>
            <a:endParaRPr kumimoji="0" lang="en-US" altLang="ja-JP" sz="4800" dirty="0">
              <a:latin typeface="Gill Sans"/>
              <a:ea typeface="Apple Casual" charset="0"/>
              <a:cs typeface="Gill Sans"/>
            </a:endParaRPr>
          </a:p>
        </p:txBody>
      </p:sp>
      <p:pic>
        <p:nvPicPr>
          <p:cNvPr id="7280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250" y="-20356"/>
            <a:ext cx="4574630" cy="684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6" name="Rectangle 5"/>
          <p:cNvSpPr>
            <a:spLocks noChangeArrowheads="1"/>
          </p:cNvSpPr>
          <p:nvPr/>
        </p:nvSpPr>
        <p:spPr bwMode="auto">
          <a:xfrm>
            <a:off x="1316038" y="50419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endParaRPr lang="ja-JP" altLang="en-US">
              <a:latin typeface="Wingdings" charset="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3010" y="2537028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  <a:t>Massage your </a:t>
            </a:r>
            <a:b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</a:br>
            <a: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  <a:t>partner’s neck</a:t>
            </a:r>
          </a:p>
          <a:p>
            <a:pPr algn="l"/>
            <a: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  <a:t>&amp; shoulders</a:t>
            </a:r>
            <a:r>
              <a:rPr lang="en-US" altLang="ja-JP" sz="4800" dirty="0" smtClean="0">
                <a:latin typeface="Gill Sans"/>
                <a:ea typeface="Apple Casual" charset="0"/>
                <a:cs typeface="Gill Sans"/>
              </a:rPr>
              <a:t>.</a:t>
            </a:r>
            <a:endParaRPr lang="en-US" altLang="ja-JP" sz="4800" dirty="0">
              <a:latin typeface="Gill Sans"/>
              <a:ea typeface="Apple Casual" charset="0"/>
              <a:cs typeface="Gill San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3010" y="492760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  <a:t>Repeat your</a:t>
            </a:r>
          </a:p>
          <a:p>
            <a:pPr algn="l"/>
            <a: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  <a:t>sentence</a:t>
            </a:r>
          </a:p>
          <a:p>
            <a:pPr algn="l"/>
            <a:r>
              <a:rPr lang="en-US" altLang="ja-JP" sz="4800" b="1" dirty="0">
                <a:latin typeface="Gill Sans"/>
                <a:ea typeface="Apple Casual" charset="0"/>
                <a:cs typeface="Gill Sans"/>
              </a:rPr>
              <a:t>m</a:t>
            </a:r>
            <a: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  <a:t>any times. 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7372470" y="260092"/>
            <a:ext cx="2172680" cy="1462208"/>
          </a:xfrm>
          <a:prstGeom prst="wedgeEllipseCallout">
            <a:avLst>
              <a:gd name="adj1" fmla="val -60323"/>
              <a:gd name="adj2" fmla="val 6452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sz="2800" b="1" dirty="0" smtClean="0">
                <a:solidFill>
                  <a:srgbClr val="800000"/>
                </a:solidFill>
                <a:cs typeface="ＭＳ Ｐゴシック" pitchFamily="1" charset="-128"/>
              </a:rPr>
              <a:t>Learning English…</a:t>
            </a:r>
            <a:endParaRPr lang="ja-JP" altLang="en-US" sz="2800" b="1" dirty="0">
              <a:solidFill>
                <a:srgbClr val="800000"/>
              </a:solidFill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15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280"/>
            <a:ext cx="607589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800000"/>
                </a:solidFill>
                <a:latin typeface="Gill Sans"/>
                <a:cs typeface="Gill Sans"/>
              </a:rPr>
              <a:t>Positive peer </a:t>
            </a:r>
            <a:endParaRPr lang="en-US" sz="66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neck </a:t>
            </a:r>
            <a:r>
              <a:rPr lang="en-US" sz="6600" b="1" dirty="0">
                <a:solidFill>
                  <a:srgbClr val="800000"/>
                </a:solidFill>
                <a:latin typeface="Gill Sans"/>
                <a:cs typeface="Gill Sans"/>
              </a:rPr>
              <a:t>massage</a:t>
            </a:r>
          </a:p>
          <a:p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6889" y="1986175"/>
            <a:ext cx="10355753" cy="499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7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6629" y="667485"/>
            <a:ext cx="61709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Gill Sans"/>
                <a:cs typeface="Gill Sans"/>
              </a:rPr>
              <a:t>Sorta</a:t>
            </a:r>
            <a:r>
              <a:rPr lang="en-US" sz="6600" b="1" dirty="0" smtClean="0">
                <a:latin typeface="Gill Sans"/>
                <a:cs typeface="Gill Sans"/>
              </a:rPr>
              <a:t> like this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6889" y="1986175"/>
            <a:ext cx="10355753" cy="499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4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6629" y="667485"/>
            <a:ext cx="7068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latin typeface="Gill Sans"/>
                <a:cs typeface="Gill Sans"/>
              </a:rPr>
              <a:t>Sort of  </a:t>
            </a:r>
            <a:r>
              <a:rPr lang="en-US" sz="6600" b="1" dirty="0" smtClean="0">
                <a:latin typeface="Gill Sans"/>
                <a:cs typeface="Gill Sans"/>
              </a:rPr>
              <a:t>like this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6889" y="1986175"/>
            <a:ext cx="10355753" cy="4997996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721172" y="2163827"/>
            <a:ext cx="1552089" cy="674236"/>
          </a:xfrm>
          <a:prstGeom prst="wedgeEllipseCallout">
            <a:avLst>
              <a:gd name="adj1" fmla="val 42696"/>
              <a:gd name="adj2" fmla="val 102035"/>
            </a:avLst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rgbClr val="FFFF00"/>
                </a:solidFill>
                <a:latin typeface="Gill Sans"/>
                <a:cs typeface="Gill Sans"/>
              </a:rPr>
              <a:t>Learning English is</a:t>
            </a:r>
            <a:r>
              <a:rPr lang="en-US" sz="1600" dirty="0" smtClean="0">
                <a:solidFill>
                  <a:srgbClr val="FFFF00"/>
                </a:solidFill>
              </a:rPr>
              <a:t>.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7" name="Oval Callout 6"/>
          <p:cNvSpPr/>
          <p:nvPr/>
        </p:nvSpPr>
        <p:spPr>
          <a:xfrm>
            <a:off x="2425661" y="2163827"/>
            <a:ext cx="1552089" cy="674236"/>
          </a:xfrm>
          <a:prstGeom prst="wedgeEllipseCallout">
            <a:avLst>
              <a:gd name="adj1" fmla="val 42696"/>
              <a:gd name="adj2" fmla="val 102035"/>
            </a:avLst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rgbClr val="FFFF00"/>
                </a:solidFill>
                <a:latin typeface="Gill Sans"/>
                <a:cs typeface="Gill Sans"/>
              </a:rPr>
              <a:t>I believe</a:t>
            </a:r>
            <a:r>
              <a:rPr lang="en-US" sz="1600" dirty="0" smtClean="0">
                <a:solidFill>
                  <a:srgbClr val="FFFF00"/>
                </a:solidFill>
              </a:rPr>
              <a:t>.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Oval Callout 7"/>
          <p:cNvSpPr/>
          <p:nvPr/>
        </p:nvSpPr>
        <p:spPr>
          <a:xfrm>
            <a:off x="4228593" y="2159428"/>
            <a:ext cx="1552089" cy="674236"/>
          </a:xfrm>
          <a:prstGeom prst="wedgeEllipseCallout">
            <a:avLst>
              <a:gd name="adj1" fmla="val 42696"/>
              <a:gd name="adj2" fmla="val 102035"/>
            </a:avLst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rgbClr val="FFFF00"/>
                </a:solidFill>
                <a:latin typeface="Gill Sans"/>
                <a:cs typeface="Gill Sans"/>
              </a:rPr>
              <a:t>…my passion </a:t>
            </a:r>
            <a:r>
              <a:rPr lang="en-US" sz="1600" dirty="0" smtClean="0">
                <a:solidFill>
                  <a:srgbClr val="FFFF00"/>
                </a:solidFill>
              </a:rPr>
              <a:t>.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9" name="Oval Callout 8"/>
          <p:cNvSpPr/>
          <p:nvPr/>
        </p:nvSpPr>
        <p:spPr>
          <a:xfrm>
            <a:off x="6027148" y="2163827"/>
            <a:ext cx="1701942" cy="674236"/>
          </a:xfrm>
          <a:prstGeom prst="wedgeEllipseCallout">
            <a:avLst>
              <a:gd name="adj1" fmla="val 24273"/>
              <a:gd name="adj2" fmla="val 83430"/>
            </a:avLst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rgbClr val="FFFF00"/>
                </a:solidFill>
                <a:latin typeface="Gill Sans"/>
                <a:cs typeface="Gill Sans"/>
              </a:rPr>
              <a:t>…hungry for English </a:t>
            </a:r>
            <a:r>
              <a:rPr lang="en-US" sz="1600" dirty="0" smtClean="0">
                <a:solidFill>
                  <a:srgbClr val="FFFF00"/>
                </a:solidFill>
              </a:rPr>
              <a:t>.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0" name="Oval Callout 9"/>
          <p:cNvSpPr/>
          <p:nvPr/>
        </p:nvSpPr>
        <p:spPr>
          <a:xfrm>
            <a:off x="7825703" y="2168226"/>
            <a:ext cx="1701942" cy="674236"/>
          </a:xfrm>
          <a:prstGeom prst="wedgeEllipseCallout">
            <a:avLst>
              <a:gd name="adj1" fmla="val 24273"/>
              <a:gd name="adj2" fmla="val 83430"/>
            </a:avLst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rgbClr val="FFFF00"/>
                </a:solidFill>
                <a:latin typeface="Gill Sans"/>
                <a:cs typeface="Gill Sans"/>
              </a:rPr>
              <a:t>…</a:t>
            </a:r>
            <a:r>
              <a:rPr lang="en-US" sz="1600" i="1" smtClean="0">
                <a:solidFill>
                  <a:srgbClr val="FFFF00"/>
                </a:solidFill>
                <a:latin typeface="Gill Sans"/>
                <a:cs typeface="Gill Sans"/>
              </a:rPr>
              <a:t>feel good </a:t>
            </a:r>
            <a:r>
              <a:rPr lang="en-US" sz="1600" dirty="0" smtClean="0">
                <a:solidFill>
                  <a:srgbClr val="FFFF00"/>
                </a:solidFill>
              </a:rPr>
              <a:t>.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910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76" y="1022993"/>
            <a:ext cx="83058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  <a:t>Partner, </a:t>
            </a:r>
            <a:b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</a:br>
            <a:r>
              <a:rPr lang="en-US" altLang="ja-JP" sz="9600" b="1" dirty="0" smtClean="0">
                <a:solidFill>
                  <a:srgbClr val="800000"/>
                </a:solidFill>
                <a:latin typeface="Gill Sans"/>
                <a:ea typeface="Apple Casual" charset="0"/>
                <a:cs typeface="Gill Sans"/>
              </a:rPr>
              <a:t>ENJOY</a:t>
            </a:r>
            <a:r>
              <a:rPr kumimoji="0" lang="en-US" altLang="ja-JP" sz="9600" dirty="0" smtClean="0">
                <a:solidFill>
                  <a:srgbClr val="800000"/>
                </a:solidFill>
                <a:latin typeface="Gill Sans"/>
                <a:ea typeface="Apple Casual" charset="0"/>
                <a:cs typeface="Gill Sans"/>
              </a:rPr>
              <a:t>.</a:t>
            </a:r>
            <a:endParaRPr kumimoji="0" lang="en-US" altLang="ja-JP" sz="4800" dirty="0">
              <a:solidFill>
                <a:srgbClr val="800000"/>
              </a:solidFill>
              <a:latin typeface="Gill Sans"/>
              <a:ea typeface="Apple Casual" charset="0"/>
              <a:cs typeface="Gill Sans"/>
            </a:endParaRPr>
          </a:p>
        </p:txBody>
      </p:sp>
      <p:pic>
        <p:nvPicPr>
          <p:cNvPr id="7280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250" y="-20356"/>
            <a:ext cx="4574630" cy="684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6" name="Rectangle 5"/>
          <p:cNvSpPr>
            <a:spLocks noChangeArrowheads="1"/>
          </p:cNvSpPr>
          <p:nvPr/>
        </p:nvSpPr>
        <p:spPr bwMode="auto">
          <a:xfrm>
            <a:off x="1316038" y="50419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endParaRPr lang="ja-JP" altLang="en-US">
              <a:latin typeface="Wingdings" charset="2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372470" y="260092"/>
            <a:ext cx="2172680" cy="1462208"/>
          </a:xfrm>
          <a:prstGeom prst="wedgeEllipseCallout">
            <a:avLst>
              <a:gd name="adj1" fmla="val -60323"/>
              <a:gd name="adj2" fmla="val 6452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sz="2800" b="1" dirty="0" smtClean="0">
                <a:solidFill>
                  <a:srgbClr val="800000"/>
                </a:solidFill>
                <a:cs typeface="ＭＳ Ｐゴシック" pitchFamily="1" charset="-128"/>
              </a:rPr>
              <a:t>Learning English…</a:t>
            </a:r>
            <a:endParaRPr lang="ja-JP" altLang="en-US" sz="2800" b="1" dirty="0">
              <a:solidFill>
                <a:srgbClr val="800000"/>
              </a:solidFill>
              <a:cs typeface="ＭＳ Ｐゴシック" pitchFamily="1" charset="-128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395636" y="2990140"/>
            <a:ext cx="810929" cy="795149"/>
          </a:xfrm>
          <a:prstGeom prst="ellipse">
            <a:avLst/>
          </a:prstGeom>
          <a:solidFill>
            <a:srgbClr val="F9FA2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339996" y="2746476"/>
            <a:ext cx="9632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200" dirty="0">
                <a:latin typeface="Wingdings" charset="2"/>
              </a:rPr>
              <a:t>J</a:t>
            </a:r>
            <a:endParaRPr lang="en-US" altLang="ja-JP" sz="3200" dirty="0">
              <a:latin typeface="Wingdings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9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1400" y="0"/>
            <a:ext cx="10185400" cy="750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1041400" y="36669"/>
            <a:ext cx="10185400" cy="74676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  <a:cs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41400" y="249535"/>
            <a:ext cx="10185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b="1" dirty="0">
                <a:latin typeface="Gill Sans" charset="0"/>
                <a:ea typeface="Gill Sans" charset="0"/>
                <a:cs typeface="Gill Sans" charset="0"/>
              </a:rPr>
              <a:t>	</a:t>
            </a:r>
            <a:r>
              <a:rPr lang="en-US" altLang="ja-JP" sz="5400" b="1" dirty="0" smtClean="0">
                <a:latin typeface="Gill Sans" charset="0"/>
                <a:ea typeface="Gill Sans" charset="0"/>
                <a:cs typeface="Gill Sans" charset="0"/>
              </a:rPr>
              <a:t>	   Choose one you like. </a:t>
            </a:r>
            <a:r>
              <a:rPr lang="en-US" altLang="ja-JP" sz="2000" dirty="0">
                <a:latin typeface="Gill Sans" charset="0"/>
                <a:ea typeface="Gill Sans" charset="0"/>
                <a:cs typeface="Gill Sans" charset="0"/>
              </a:rPr>
              <a:t>				</a:t>
            </a:r>
            <a:r>
              <a:rPr lang="en-US" altLang="ja-JP" sz="2000" dirty="0" smtClean="0">
                <a:latin typeface="Gill Sans" charset="0"/>
                <a:ea typeface="Gill Sans" charset="0"/>
                <a:cs typeface="Gill Sans" charset="0"/>
              </a:rPr>
              <a:t>												</a:t>
            </a:r>
            <a:endParaRPr lang="en-US" altLang="ja-JP" sz="1200" dirty="0"/>
          </a:p>
        </p:txBody>
      </p:sp>
      <p:sp>
        <p:nvSpPr>
          <p:cNvPr id="2" name="Rectangle 1"/>
          <p:cNvSpPr/>
          <p:nvPr/>
        </p:nvSpPr>
        <p:spPr>
          <a:xfrm>
            <a:off x="-762000" y="1147018"/>
            <a:ext cx="9855200" cy="647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ja-JP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Learning English </a:t>
            </a:r>
          </a:p>
          <a:p>
            <a:pPr algn="r">
              <a:lnSpc>
                <a:spcPct val="90000"/>
              </a:lnSpc>
            </a:pPr>
            <a:r>
              <a:rPr lang="en-US" altLang="ja-JP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makes me feel good.</a:t>
            </a:r>
          </a:p>
          <a:p>
            <a:pPr algn="r">
              <a:lnSpc>
                <a:spcPct val="90000"/>
              </a:lnSpc>
            </a:pPr>
            <a:endParaRPr lang="en-US" altLang="ja-JP" sz="3600" b="1" dirty="0">
              <a:solidFill>
                <a:srgbClr val="80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r">
              <a:lnSpc>
                <a:spcPct val="90000"/>
              </a:lnSpc>
            </a:pPr>
            <a:r>
              <a:rPr lang="en-US" altLang="ja-JP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Learning English </a:t>
            </a:r>
          </a:p>
          <a:p>
            <a:pPr algn="r">
              <a:lnSpc>
                <a:spcPct val="90000"/>
              </a:lnSpc>
            </a:pPr>
            <a:r>
              <a:rPr lang="en-US" altLang="ja-JP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is my passion.</a:t>
            </a:r>
          </a:p>
          <a:p>
            <a:pPr algn="r">
              <a:lnSpc>
                <a:spcPct val="90000"/>
              </a:lnSpc>
            </a:pPr>
            <a:endParaRPr lang="en-US" altLang="ja-JP" sz="3600" b="1" dirty="0">
              <a:solidFill>
                <a:srgbClr val="80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r">
              <a:lnSpc>
                <a:spcPct val="90000"/>
              </a:lnSpc>
            </a:pPr>
            <a:r>
              <a:rPr lang="en-US" altLang="ja-JP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I believe I</a:t>
            </a:r>
            <a:r>
              <a:rPr lang="ja-JP" altLang="en-US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’</a:t>
            </a:r>
            <a:r>
              <a:rPr lang="en-US" altLang="ja-JP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m a good student.</a:t>
            </a:r>
          </a:p>
          <a:p>
            <a:pPr algn="r">
              <a:lnSpc>
                <a:spcPct val="90000"/>
              </a:lnSpc>
            </a:pPr>
            <a:endParaRPr lang="en-US" altLang="ja-JP" sz="3600" b="1" dirty="0">
              <a:solidFill>
                <a:srgbClr val="80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r">
              <a:lnSpc>
                <a:spcPct val="90000"/>
              </a:lnSpc>
            </a:pPr>
            <a:r>
              <a:rPr lang="en-US" altLang="ja-JP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ja-JP" altLang="en-US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’</a:t>
            </a:r>
            <a:r>
              <a:rPr lang="en-US" altLang="ja-JP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m hungry for English. </a:t>
            </a:r>
          </a:p>
          <a:p>
            <a:pPr algn="r">
              <a:lnSpc>
                <a:spcPct val="90000"/>
              </a:lnSpc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410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76" y="1022993"/>
            <a:ext cx="83058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  <a:t>Partner, </a:t>
            </a:r>
            <a:b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</a:br>
            <a:r>
              <a:rPr lang="en-US" altLang="ja-JP" sz="9600" b="1" dirty="0" smtClean="0">
                <a:solidFill>
                  <a:srgbClr val="800000"/>
                </a:solidFill>
                <a:latin typeface="Gill Sans"/>
                <a:ea typeface="Apple Casual" charset="0"/>
                <a:cs typeface="Gill Sans"/>
              </a:rPr>
              <a:t>ENJOY</a:t>
            </a:r>
            <a:r>
              <a:rPr kumimoji="0" lang="en-US" altLang="ja-JP" sz="9600" dirty="0" smtClean="0">
                <a:solidFill>
                  <a:srgbClr val="800000"/>
                </a:solidFill>
                <a:latin typeface="Gill Sans"/>
                <a:ea typeface="Apple Casual" charset="0"/>
                <a:cs typeface="Gill Sans"/>
              </a:rPr>
              <a:t>.</a:t>
            </a:r>
            <a:endParaRPr kumimoji="0" lang="en-US" altLang="ja-JP" sz="4800" dirty="0">
              <a:solidFill>
                <a:srgbClr val="800000"/>
              </a:solidFill>
              <a:latin typeface="Gill Sans"/>
              <a:ea typeface="Apple Casual" charset="0"/>
              <a:cs typeface="Gill Sans"/>
            </a:endParaRPr>
          </a:p>
        </p:txBody>
      </p:sp>
      <p:pic>
        <p:nvPicPr>
          <p:cNvPr id="7280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250" y="-20356"/>
            <a:ext cx="4574630" cy="684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6" name="Rectangle 5"/>
          <p:cNvSpPr>
            <a:spLocks noChangeArrowheads="1"/>
          </p:cNvSpPr>
          <p:nvPr/>
        </p:nvSpPr>
        <p:spPr bwMode="auto">
          <a:xfrm>
            <a:off x="1316038" y="50419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endParaRPr lang="ja-JP" altLang="en-US">
              <a:latin typeface="Wingdings" charset="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9676" y="4269702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  <a:t>After a minute </a:t>
            </a:r>
          </a:p>
          <a:p>
            <a:pPr algn="l"/>
            <a: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  <a:t>or so, turn </a:t>
            </a:r>
          </a:p>
          <a:p>
            <a:pPr algn="l"/>
            <a: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  <a:t>around. </a:t>
            </a:r>
          </a:p>
          <a:p>
            <a:pPr algn="l"/>
            <a: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  <a:t>Massage a new</a:t>
            </a:r>
          </a:p>
          <a:p>
            <a:pPr algn="l"/>
            <a:r>
              <a:rPr lang="en-US" altLang="ja-JP" sz="4800" b="1" dirty="0" smtClean="0">
                <a:latin typeface="Gill Sans"/>
                <a:ea typeface="Apple Casual" charset="0"/>
                <a:cs typeface="Gill Sans"/>
              </a:rPr>
              <a:t>Partner. 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7372470" y="260092"/>
            <a:ext cx="2172680" cy="1462208"/>
          </a:xfrm>
          <a:prstGeom prst="wedgeEllipseCallout">
            <a:avLst>
              <a:gd name="adj1" fmla="val -60323"/>
              <a:gd name="adj2" fmla="val 6452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sz="2800" b="1" dirty="0" smtClean="0">
                <a:solidFill>
                  <a:srgbClr val="800000"/>
                </a:solidFill>
                <a:cs typeface="ＭＳ Ｐゴシック" pitchFamily="1" charset="-128"/>
              </a:rPr>
              <a:t>Learning English…</a:t>
            </a:r>
            <a:endParaRPr lang="ja-JP" altLang="en-US" sz="2800" b="1" dirty="0">
              <a:solidFill>
                <a:srgbClr val="800000"/>
              </a:solidFill>
              <a:cs typeface="ＭＳ Ｐゴシック" pitchFamily="1" charset="-128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395636" y="2990140"/>
            <a:ext cx="810929" cy="795149"/>
          </a:xfrm>
          <a:prstGeom prst="ellipse">
            <a:avLst/>
          </a:prstGeom>
          <a:solidFill>
            <a:srgbClr val="F9FA2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339996" y="2746476"/>
            <a:ext cx="9632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200" dirty="0">
                <a:latin typeface="Wingdings" charset="2"/>
              </a:rPr>
              <a:t>J</a:t>
            </a:r>
            <a:endParaRPr lang="en-US" altLang="ja-JP" sz="3200" dirty="0">
              <a:latin typeface="Wingdings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3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正方形/長方形 3"/>
          <p:cNvSpPr>
            <a:spLocks noChangeArrowheads="1"/>
          </p:cNvSpPr>
          <p:nvPr/>
        </p:nvSpPr>
        <p:spPr bwMode="auto">
          <a:xfrm>
            <a:off x="1571625" y="1571625"/>
            <a:ext cx="6715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ja-JP" altLang="en-US" sz="5400" b="1">
              <a:latin typeface="Calibri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6388" y="2967038"/>
            <a:ext cx="18415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ja-JP" altLang="en-US" sz="5400" b="1">
              <a:solidFill>
                <a:srgbClr val="F4F1E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8000" b="1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</a:rPr>
              <a:t>Interesting fact:</a:t>
            </a:r>
          </a:p>
        </p:txBody>
      </p:sp>
      <p:pic>
        <p:nvPicPr>
          <p:cNvPr id="14342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229711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1256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8" name="Rectangle 8"/>
          <p:cNvSpPr>
            <a:spLocks noChangeArrowheads="1"/>
          </p:cNvSpPr>
          <p:nvPr/>
        </p:nvSpPr>
        <p:spPr bwMode="auto">
          <a:xfrm>
            <a:off x="3633788" y="1752600"/>
            <a:ext cx="3529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990600" y="2967038"/>
            <a:ext cx="4705009" cy="381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800000"/>
                </a:solidFill>
                <a:latin typeface="Gill Sans" charset="0"/>
                <a:cs typeface="Gill Sans" charset="0"/>
              </a:rPr>
              <a:t>Relaxed people</a:t>
            </a:r>
          </a:p>
          <a:p>
            <a:r>
              <a:rPr lang="en-US" sz="5400" dirty="0">
                <a:solidFill>
                  <a:srgbClr val="800000"/>
                </a:solidFill>
                <a:latin typeface="Gill Sans" charset="0"/>
                <a:cs typeface="Gill Sans" charset="0"/>
              </a:rPr>
              <a:t>do up to 25%</a:t>
            </a:r>
          </a:p>
          <a:p>
            <a:r>
              <a:rPr lang="en-US" sz="5400" dirty="0">
                <a:solidFill>
                  <a:srgbClr val="800000"/>
                </a:solidFill>
                <a:latin typeface="Gill Sans" charset="0"/>
                <a:cs typeface="Gill Sans" charset="0"/>
              </a:rPr>
              <a:t>better on tests.</a:t>
            </a:r>
          </a:p>
          <a:p>
            <a:endParaRPr lang="en-US" sz="4000" dirty="0">
              <a:solidFill>
                <a:srgbClr val="800000"/>
              </a:solidFill>
              <a:latin typeface="Gill Sans" charset="0"/>
              <a:cs typeface="Gill Sans" charset="0"/>
            </a:endParaRPr>
          </a:p>
          <a:p>
            <a:r>
              <a:rPr lang="en-US" sz="2000" dirty="0" err="1" smtClean="0">
                <a:latin typeface="Gill Sans" charset="0"/>
                <a:cs typeface="Gill Sans" charset="0"/>
              </a:rPr>
              <a:t>Source:Jensen</a:t>
            </a:r>
            <a:r>
              <a:rPr lang="en-US" sz="2000" dirty="0" smtClean="0">
                <a:latin typeface="Gill Sans" charset="0"/>
                <a:cs typeface="Gill Sans" charset="0"/>
              </a:rPr>
              <a:t>, E. </a:t>
            </a:r>
            <a:r>
              <a:rPr lang="en-US" sz="2000" i="1" dirty="0" smtClean="0">
                <a:latin typeface="Gill Sans" charset="0"/>
                <a:cs typeface="Gill Sans" charset="0"/>
              </a:rPr>
              <a:t>Brain-based learning.</a:t>
            </a:r>
            <a:r>
              <a:rPr lang="en-US" sz="2000" dirty="0" smtClean="0">
                <a:latin typeface="Gill Sans" charset="0"/>
                <a:cs typeface="Gill Sans" charset="0"/>
              </a:rPr>
              <a:t> (2008)</a:t>
            </a:r>
          </a:p>
          <a:p>
            <a:r>
              <a:rPr lang="en-US" sz="2000" dirty="0" smtClean="0">
                <a:latin typeface="Gill Sans" charset="0"/>
                <a:cs typeface="Gill Sans" charset="0"/>
              </a:rPr>
              <a:t>Thousand Oaks, CA: Corwin Press.</a:t>
            </a:r>
            <a:endParaRPr lang="en-US" sz="5400" dirty="0">
              <a:latin typeface="Gill Sans" charset="0"/>
              <a:cs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505200" cy="264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3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正方形/長方形 3"/>
          <p:cNvSpPr>
            <a:spLocks noChangeArrowheads="1"/>
          </p:cNvSpPr>
          <p:nvPr/>
        </p:nvSpPr>
        <p:spPr bwMode="auto">
          <a:xfrm>
            <a:off x="1571625" y="1571625"/>
            <a:ext cx="6715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ja-JP" altLang="en-US" sz="5400" b="1">
              <a:latin typeface="Calibri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6388" y="2967038"/>
            <a:ext cx="18415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ja-JP" altLang="en-US" sz="5400" b="1">
              <a:solidFill>
                <a:srgbClr val="F4F1E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125958" name="Rectangle 8"/>
          <p:cNvSpPr>
            <a:spLocks noChangeArrowheads="1"/>
          </p:cNvSpPr>
          <p:nvPr/>
        </p:nvSpPr>
        <p:spPr bwMode="auto">
          <a:xfrm>
            <a:off x="3633788" y="1752600"/>
            <a:ext cx="3529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7652" y="2687528"/>
            <a:ext cx="777648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Appropriate, wanted</a:t>
            </a:r>
          </a:p>
          <a:p>
            <a:r>
              <a:rPr lang="en-US" sz="5400" dirty="0">
                <a:solidFill>
                  <a:srgbClr val="800000"/>
                </a:solidFill>
                <a:latin typeface="Gill Sans" charset="0"/>
                <a:cs typeface="Gill Sans" charset="0"/>
              </a:rPr>
              <a:t>t</a:t>
            </a:r>
            <a:r>
              <a:rPr lang="en-US" sz="5400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ouching releases</a:t>
            </a:r>
          </a:p>
          <a:p>
            <a:r>
              <a:rPr lang="en-US" sz="54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o</a:t>
            </a:r>
            <a:r>
              <a:rPr lang="en-US" sz="5400" b="1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xytocin</a:t>
            </a:r>
            <a:r>
              <a:rPr lang="en-US" sz="5400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. It is related</a:t>
            </a:r>
          </a:p>
          <a:p>
            <a:r>
              <a:rPr lang="en-US" sz="5400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to bonding, increasing trust </a:t>
            </a:r>
          </a:p>
          <a:p>
            <a:r>
              <a:rPr lang="en-US" sz="5400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and reducing fear.  </a:t>
            </a:r>
            <a:endParaRPr lang="en-US" sz="5400" dirty="0">
              <a:solidFill>
                <a:srgbClr val="800000"/>
              </a:solidFill>
              <a:latin typeface="Gill Sans" charset="0"/>
              <a:cs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05200" cy="2642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631084" y="247893"/>
            <a:ext cx="6060740" cy="5009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2722" y="6123371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Source: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http://psychcentral.com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/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lib</a:t>
            </a:r>
            <a:r>
              <a:rPr lang="en-US" dirty="0">
                <a:solidFill>
                  <a:srgbClr val="000000"/>
                </a:solidFill>
              </a:rPr>
              <a:t>/about-oxytocin/0001386</a:t>
            </a:r>
          </a:p>
        </p:txBody>
      </p:sp>
    </p:spTree>
    <p:extLst>
      <p:ext uri="{BB962C8B-B14F-4D97-AF65-F5344CB8AC3E}">
        <p14:creationId xmlns:p14="http://schemas.microsoft.com/office/powerpoint/2010/main" val="17148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461" y="17463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957861" y="2138249"/>
            <a:ext cx="4703805" cy="2908588"/>
          </a:xfrm>
          <a:prstGeom prst="wedgeEllipseCallout">
            <a:avLst>
              <a:gd name="adj1" fmla="val -67215"/>
              <a:gd name="adj2" fmla="val -65677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Chalkduster"/>
                <a:cs typeface="Chalkduster"/>
              </a:rPr>
              <a:t>Let’s</a:t>
            </a:r>
          </a:p>
          <a:p>
            <a:pPr algn="ctr"/>
            <a:r>
              <a:rPr lang="en-US" sz="6600" dirty="0">
                <a:solidFill>
                  <a:srgbClr val="FFFF00"/>
                </a:solidFill>
                <a:latin typeface="Chalkduster"/>
                <a:cs typeface="Chalkduster"/>
              </a:rPr>
              <a:t>m</a:t>
            </a:r>
            <a:r>
              <a:rPr lang="en-US" sz="6600" dirty="0" smtClean="0">
                <a:solidFill>
                  <a:srgbClr val="FFFF00"/>
                </a:solidFill>
                <a:latin typeface="Chalkduster"/>
                <a:cs typeface="Chalkduster"/>
              </a:rPr>
              <a:t>ove!</a:t>
            </a:r>
            <a:endParaRPr lang="en-US" sz="6600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0805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264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19845357">
            <a:off x="1305547" y="4251346"/>
            <a:ext cx="8281332" cy="1208329"/>
          </a:xfrm>
          <a:prstGeom prst="roundRect">
            <a:avLst/>
          </a:prstGeom>
          <a:solidFill>
            <a:srgbClr val="FFFF00">
              <a:alpha val="8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798721">
            <a:off x="1571046" y="3978764"/>
            <a:ext cx="77764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35F7"/>
                </a:solidFill>
                <a:latin typeface="Gill Sans"/>
                <a:cs typeface="Gill Sans"/>
              </a:rPr>
              <a:t>Energy break</a:t>
            </a:r>
            <a:endParaRPr lang="en-US" sz="8800" b="1" dirty="0">
              <a:solidFill>
                <a:srgbClr val="FF35F7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9011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8618"/>
            <a:ext cx="5019640" cy="3856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84" y="3603170"/>
            <a:ext cx="7683500" cy="382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44173" y="152400"/>
            <a:ext cx="93844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1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More ideas at</a:t>
            </a:r>
          </a:p>
          <a:p>
            <a:r>
              <a:rPr lang="en-US" sz="4400" b="1" dirty="0" smtClean="0">
                <a:latin typeface="Gill Sans"/>
                <a:cs typeface="Gill Sans"/>
              </a:rPr>
              <a:t>http</a:t>
            </a:r>
            <a:r>
              <a:rPr lang="en-US" sz="4400" b="1" dirty="0">
                <a:latin typeface="Gill Sans"/>
                <a:cs typeface="Gill Sans"/>
              </a:rPr>
              <a:t>://</a:t>
            </a:r>
            <a:r>
              <a:rPr lang="en-US" sz="4400" b="1" dirty="0" err="1">
                <a:latin typeface="Gill Sans"/>
                <a:cs typeface="Gill Sans"/>
              </a:rPr>
              <a:t>tinyurl.com</a:t>
            </a:r>
            <a:r>
              <a:rPr lang="en-US" sz="4400" b="1" dirty="0">
                <a:latin typeface="Gill Sans"/>
                <a:cs typeface="Gill Sans"/>
              </a:rPr>
              <a:t>/ELT-physical</a:t>
            </a:r>
          </a:p>
          <a:p>
            <a:endParaRPr lang="en-US" sz="4400" b="1" dirty="0" smtClean="0">
              <a:solidFill>
                <a:srgbClr val="800000"/>
              </a:solidFill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1400" y="0"/>
            <a:ext cx="10185400" cy="750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433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1400" y="0"/>
            <a:ext cx="10185400" cy="750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1041400" y="36669"/>
            <a:ext cx="10185400" cy="73914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  <a:cs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41400" y="249535"/>
            <a:ext cx="1018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b="1" dirty="0" smtClean="0">
                <a:latin typeface="Gill Sans" charset="0"/>
                <a:ea typeface="Gill Sans" charset="0"/>
                <a:cs typeface="Gill Sans" charset="0"/>
              </a:rPr>
              <a:t>     </a:t>
            </a:r>
            <a:r>
              <a:rPr lang="en-US" altLang="ja-JP" sz="4800" b="1" dirty="0" smtClean="0">
                <a:latin typeface="Gill Sans" charset="0"/>
                <a:ea typeface="Gill Sans" charset="0"/>
                <a:cs typeface="Gill Sans" charset="0"/>
              </a:rPr>
              <a:t>Things </a:t>
            </a:r>
            <a:r>
              <a:rPr lang="ja-JP" altLang="en-US" sz="4800" b="1" dirty="0">
                <a:latin typeface="Gill Sans" charset="0"/>
                <a:ea typeface="Gill Sans" charset="0"/>
                <a:cs typeface="Gill Sans" charset="0"/>
              </a:rPr>
              <a:t>“</a:t>
            </a:r>
            <a:r>
              <a:rPr lang="en-US" altLang="ja-JP" sz="4800" b="1" dirty="0">
                <a:latin typeface="Gill Sans" charset="0"/>
                <a:ea typeface="Gill Sans" charset="0"/>
                <a:cs typeface="Gill Sans" charset="0"/>
              </a:rPr>
              <a:t>good English </a:t>
            </a:r>
          </a:p>
          <a:p>
            <a:r>
              <a:rPr lang="en-US" altLang="ja-JP" sz="4800" b="1" dirty="0" smtClean="0">
                <a:latin typeface="Gill Sans" charset="0"/>
                <a:ea typeface="Gill Sans" charset="0"/>
                <a:cs typeface="Gill Sans" charset="0"/>
              </a:rPr>
              <a:t>      learners</a:t>
            </a:r>
            <a:r>
              <a:rPr lang="ja-JP" altLang="en-US" sz="4800" b="1" dirty="0">
                <a:latin typeface="Gill Sans" charset="0"/>
                <a:ea typeface="Gill Sans" charset="0"/>
                <a:cs typeface="Gill Sans" charset="0"/>
              </a:rPr>
              <a:t>”</a:t>
            </a:r>
            <a:r>
              <a:rPr lang="en-US" altLang="ja-JP" sz="4800" b="1" dirty="0">
                <a:latin typeface="Gill Sans" charset="0"/>
                <a:ea typeface="Gill Sans" charset="0"/>
                <a:cs typeface="Gill Sans" charset="0"/>
              </a:rPr>
              <a:t> say to </a:t>
            </a:r>
            <a:r>
              <a:rPr lang="en-US" altLang="ja-JP" sz="4800" b="1" dirty="0" smtClean="0">
                <a:latin typeface="Gill Sans" charset="0"/>
                <a:ea typeface="Gill Sans" charset="0"/>
                <a:cs typeface="Gill Sans" charset="0"/>
              </a:rPr>
              <a:t>themselves</a:t>
            </a:r>
            <a:r>
              <a:rPr lang="en-US" altLang="ja-JP" sz="4800" b="1" dirty="0">
                <a:latin typeface="Gill Sans" charset="0"/>
                <a:ea typeface="Gill Sans" charset="0"/>
                <a:cs typeface="Gill Sans" charset="0"/>
              </a:rPr>
              <a:t>. </a:t>
            </a:r>
            <a:r>
              <a:rPr lang="en-US" altLang="ja-JP" dirty="0">
                <a:latin typeface="Gill Sans" charset="0"/>
                <a:ea typeface="Gill Sans" charset="0"/>
                <a:cs typeface="Gill Sans" charset="0"/>
              </a:rPr>
              <a:t>				</a:t>
            </a:r>
            <a:r>
              <a:rPr lang="en-US" altLang="ja-JP" dirty="0" smtClean="0">
                <a:latin typeface="Gill Sans" charset="0"/>
                <a:ea typeface="Gill Sans" charset="0"/>
                <a:cs typeface="Gill Sans" charset="0"/>
              </a:rPr>
              <a:t>												</a:t>
            </a:r>
            <a:r>
              <a:rPr lang="en-US" altLang="ja-JP" sz="2400" dirty="0">
                <a:latin typeface="Gill Sans" charset="0"/>
                <a:ea typeface="Gill Sans" charset="0"/>
                <a:cs typeface="Gill Sans" charset="0"/>
              </a:rPr>
              <a:t>	</a:t>
            </a:r>
            <a:r>
              <a:rPr lang="en-US" altLang="ja-JP" sz="2400" dirty="0" smtClean="0">
                <a:latin typeface="Gill Sans" charset="0"/>
                <a:ea typeface="Gill Sans" charset="0"/>
                <a:cs typeface="Gill Sans" charset="0"/>
              </a:rPr>
              <a:t>	</a:t>
            </a:r>
            <a:r>
              <a:rPr lang="en-US" altLang="ja-JP" sz="2400" dirty="0" err="1" smtClean="0">
                <a:latin typeface="Gill Sans" charset="0"/>
                <a:ea typeface="Gill Sans" charset="0"/>
                <a:cs typeface="Gill Sans" charset="0"/>
              </a:rPr>
              <a:t>Rost</a:t>
            </a:r>
            <a:r>
              <a:rPr lang="en-US" altLang="ja-JP" sz="2400" dirty="0" smtClean="0">
                <a:latin typeface="Gill Sans" charset="0"/>
                <a:ea typeface="Gill Sans" charset="0"/>
                <a:cs typeface="Gill Sans" charset="0"/>
              </a:rPr>
              <a:t> 2005</a:t>
            </a:r>
            <a:endParaRPr lang="en-US" altLang="ja-JP" sz="1100" dirty="0"/>
          </a:p>
        </p:txBody>
      </p:sp>
      <p:sp>
        <p:nvSpPr>
          <p:cNvPr id="2" name="Rectangle 1"/>
          <p:cNvSpPr/>
          <p:nvPr/>
        </p:nvSpPr>
        <p:spPr>
          <a:xfrm>
            <a:off x="-762000" y="4728418"/>
            <a:ext cx="9855200" cy="193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ja-JP" sz="66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Learning English </a:t>
            </a:r>
          </a:p>
          <a:p>
            <a:pPr algn="r">
              <a:lnSpc>
                <a:spcPct val="90000"/>
              </a:lnSpc>
            </a:pPr>
            <a:r>
              <a:rPr lang="en-US" altLang="ja-JP" sz="66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makes me feel </a:t>
            </a:r>
            <a:r>
              <a:rPr lang="en-US" altLang="ja-JP" sz="6600" b="1" dirty="0" smtClean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good.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90319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1400" y="0"/>
            <a:ext cx="10185400" cy="750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1041400" y="36669"/>
            <a:ext cx="10185400" cy="73914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  <a:cs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41400" y="249535"/>
            <a:ext cx="1018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b="1" dirty="0" smtClean="0">
                <a:latin typeface="Gill Sans" charset="0"/>
                <a:ea typeface="Gill Sans" charset="0"/>
                <a:cs typeface="Gill Sans" charset="0"/>
              </a:rPr>
              <a:t>     </a:t>
            </a:r>
            <a:r>
              <a:rPr lang="en-US" altLang="ja-JP" sz="4800" b="1" dirty="0" smtClean="0">
                <a:latin typeface="Gill Sans" charset="0"/>
                <a:ea typeface="Gill Sans" charset="0"/>
                <a:cs typeface="Gill Sans" charset="0"/>
              </a:rPr>
              <a:t>Things </a:t>
            </a:r>
            <a:r>
              <a:rPr lang="ja-JP" altLang="en-US" sz="4800" b="1" dirty="0">
                <a:latin typeface="Gill Sans" charset="0"/>
                <a:ea typeface="Gill Sans" charset="0"/>
                <a:cs typeface="Gill Sans" charset="0"/>
              </a:rPr>
              <a:t>“</a:t>
            </a:r>
            <a:r>
              <a:rPr lang="en-US" altLang="ja-JP" sz="4800" b="1" dirty="0">
                <a:latin typeface="Gill Sans" charset="0"/>
                <a:ea typeface="Gill Sans" charset="0"/>
                <a:cs typeface="Gill Sans" charset="0"/>
              </a:rPr>
              <a:t>good English </a:t>
            </a:r>
          </a:p>
          <a:p>
            <a:r>
              <a:rPr lang="en-US" altLang="ja-JP" sz="4800" b="1" dirty="0" smtClean="0">
                <a:latin typeface="Gill Sans" charset="0"/>
                <a:ea typeface="Gill Sans" charset="0"/>
                <a:cs typeface="Gill Sans" charset="0"/>
              </a:rPr>
              <a:t>      learners</a:t>
            </a:r>
            <a:r>
              <a:rPr lang="ja-JP" altLang="en-US" sz="4800" b="1" dirty="0">
                <a:latin typeface="Gill Sans" charset="0"/>
                <a:ea typeface="Gill Sans" charset="0"/>
                <a:cs typeface="Gill Sans" charset="0"/>
              </a:rPr>
              <a:t>”</a:t>
            </a:r>
            <a:r>
              <a:rPr lang="en-US" altLang="ja-JP" sz="4800" b="1" dirty="0">
                <a:latin typeface="Gill Sans" charset="0"/>
                <a:ea typeface="Gill Sans" charset="0"/>
                <a:cs typeface="Gill Sans" charset="0"/>
              </a:rPr>
              <a:t> say to </a:t>
            </a:r>
            <a:r>
              <a:rPr lang="en-US" altLang="ja-JP" sz="4800" b="1" dirty="0" smtClean="0">
                <a:latin typeface="Gill Sans" charset="0"/>
                <a:ea typeface="Gill Sans" charset="0"/>
                <a:cs typeface="Gill Sans" charset="0"/>
              </a:rPr>
              <a:t>themselves</a:t>
            </a:r>
            <a:r>
              <a:rPr lang="en-US" altLang="ja-JP" sz="4800" b="1" dirty="0">
                <a:latin typeface="Gill Sans" charset="0"/>
                <a:ea typeface="Gill Sans" charset="0"/>
                <a:cs typeface="Gill Sans" charset="0"/>
              </a:rPr>
              <a:t>. </a:t>
            </a:r>
            <a:r>
              <a:rPr lang="en-US" altLang="ja-JP" dirty="0">
                <a:latin typeface="Gill Sans" charset="0"/>
                <a:ea typeface="Gill Sans" charset="0"/>
                <a:cs typeface="Gill Sans" charset="0"/>
              </a:rPr>
              <a:t>				</a:t>
            </a:r>
            <a:r>
              <a:rPr lang="en-US" altLang="ja-JP" dirty="0" smtClean="0">
                <a:latin typeface="Gill Sans" charset="0"/>
                <a:ea typeface="Gill Sans" charset="0"/>
                <a:cs typeface="Gill Sans" charset="0"/>
              </a:rPr>
              <a:t>												</a:t>
            </a:r>
            <a:r>
              <a:rPr lang="en-US" altLang="ja-JP" sz="2400" dirty="0">
                <a:latin typeface="Gill Sans" charset="0"/>
                <a:ea typeface="Gill Sans" charset="0"/>
                <a:cs typeface="Gill Sans" charset="0"/>
              </a:rPr>
              <a:t>	</a:t>
            </a:r>
            <a:r>
              <a:rPr lang="en-US" altLang="ja-JP" sz="2400" dirty="0" smtClean="0">
                <a:latin typeface="Gill Sans" charset="0"/>
                <a:ea typeface="Gill Sans" charset="0"/>
                <a:cs typeface="Gill Sans" charset="0"/>
              </a:rPr>
              <a:t>	</a:t>
            </a:r>
            <a:r>
              <a:rPr lang="en-US" altLang="ja-JP" sz="2400" dirty="0" err="1" smtClean="0">
                <a:latin typeface="Gill Sans" charset="0"/>
                <a:ea typeface="Gill Sans" charset="0"/>
                <a:cs typeface="Gill Sans" charset="0"/>
              </a:rPr>
              <a:t>Rost</a:t>
            </a:r>
            <a:r>
              <a:rPr lang="en-US" altLang="ja-JP" sz="2400" dirty="0" smtClean="0">
                <a:latin typeface="Gill Sans" charset="0"/>
                <a:ea typeface="Gill Sans" charset="0"/>
                <a:cs typeface="Gill Sans" charset="0"/>
              </a:rPr>
              <a:t> 2005</a:t>
            </a:r>
            <a:endParaRPr lang="en-US" altLang="ja-JP" sz="1100" dirty="0"/>
          </a:p>
        </p:txBody>
      </p:sp>
      <p:sp>
        <p:nvSpPr>
          <p:cNvPr id="2" name="Rectangle 1"/>
          <p:cNvSpPr/>
          <p:nvPr/>
        </p:nvSpPr>
        <p:spPr>
          <a:xfrm>
            <a:off x="-762000" y="4728418"/>
            <a:ext cx="9855200" cy="193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ja-JP" sz="66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Learning English </a:t>
            </a:r>
          </a:p>
          <a:p>
            <a:pPr algn="r">
              <a:lnSpc>
                <a:spcPct val="90000"/>
              </a:lnSpc>
            </a:pPr>
            <a:r>
              <a:rPr lang="en-US" altLang="ja-JP" sz="66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altLang="ja-JP" sz="6600" b="1" dirty="0" smtClean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s my passion.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47863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1400" y="0"/>
            <a:ext cx="10185400" cy="750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1041400" y="36669"/>
            <a:ext cx="10185400" cy="73914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  <a:cs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41400" y="249535"/>
            <a:ext cx="1018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b="1" dirty="0" smtClean="0">
                <a:latin typeface="Gill Sans" charset="0"/>
                <a:ea typeface="Gill Sans" charset="0"/>
                <a:cs typeface="Gill Sans" charset="0"/>
              </a:rPr>
              <a:t>     </a:t>
            </a:r>
            <a:r>
              <a:rPr lang="en-US" altLang="ja-JP" sz="4800" b="1" dirty="0" smtClean="0">
                <a:latin typeface="Gill Sans" charset="0"/>
                <a:ea typeface="Gill Sans" charset="0"/>
                <a:cs typeface="Gill Sans" charset="0"/>
              </a:rPr>
              <a:t>Things </a:t>
            </a:r>
            <a:r>
              <a:rPr lang="ja-JP" altLang="en-US" sz="4800" b="1" dirty="0">
                <a:latin typeface="Gill Sans" charset="0"/>
                <a:ea typeface="Gill Sans" charset="0"/>
                <a:cs typeface="Gill Sans" charset="0"/>
              </a:rPr>
              <a:t>“</a:t>
            </a:r>
            <a:r>
              <a:rPr lang="en-US" altLang="ja-JP" sz="4800" b="1" dirty="0">
                <a:latin typeface="Gill Sans" charset="0"/>
                <a:ea typeface="Gill Sans" charset="0"/>
                <a:cs typeface="Gill Sans" charset="0"/>
              </a:rPr>
              <a:t>good English </a:t>
            </a:r>
          </a:p>
          <a:p>
            <a:r>
              <a:rPr lang="en-US" altLang="ja-JP" sz="4800" b="1" dirty="0" smtClean="0">
                <a:latin typeface="Gill Sans" charset="0"/>
                <a:ea typeface="Gill Sans" charset="0"/>
                <a:cs typeface="Gill Sans" charset="0"/>
              </a:rPr>
              <a:t>      learners</a:t>
            </a:r>
            <a:r>
              <a:rPr lang="ja-JP" altLang="en-US" sz="4800" b="1" dirty="0">
                <a:latin typeface="Gill Sans" charset="0"/>
                <a:ea typeface="Gill Sans" charset="0"/>
                <a:cs typeface="Gill Sans" charset="0"/>
              </a:rPr>
              <a:t>”</a:t>
            </a:r>
            <a:r>
              <a:rPr lang="en-US" altLang="ja-JP" sz="4800" b="1" dirty="0">
                <a:latin typeface="Gill Sans" charset="0"/>
                <a:ea typeface="Gill Sans" charset="0"/>
                <a:cs typeface="Gill Sans" charset="0"/>
              </a:rPr>
              <a:t> say to </a:t>
            </a:r>
            <a:r>
              <a:rPr lang="en-US" altLang="ja-JP" sz="4800" b="1" dirty="0" smtClean="0">
                <a:latin typeface="Gill Sans" charset="0"/>
                <a:ea typeface="Gill Sans" charset="0"/>
                <a:cs typeface="Gill Sans" charset="0"/>
              </a:rPr>
              <a:t>themselves</a:t>
            </a:r>
            <a:r>
              <a:rPr lang="en-US" altLang="ja-JP" sz="4800" b="1" dirty="0">
                <a:latin typeface="Gill Sans" charset="0"/>
                <a:ea typeface="Gill Sans" charset="0"/>
                <a:cs typeface="Gill Sans" charset="0"/>
              </a:rPr>
              <a:t>. </a:t>
            </a:r>
            <a:r>
              <a:rPr lang="en-US" altLang="ja-JP" dirty="0">
                <a:latin typeface="Gill Sans" charset="0"/>
                <a:ea typeface="Gill Sans" charset="0"/>
                <a:cs typeface="Gill Sans" charset="0"/>
              </a:rPr>
              <a:t>				</a:t>
            </a:r>
            <a:r>
              <a:rPr lang="en-US" altLang="ja-JP" dirty="0" smtClean="0">
                <a:latin typeface="Gill Sans" charset="0"/>
                <a:ea typeface="Gill Sans" charset="0"/>
                <a:cs typeface="Gill Sans" charset="0"/>
              </a:rPr>
              <a:t>												</a:t>
            </a:r>
            <a:r>
              <a:rPr lang="en-US" altLang="ja-JP" sz="2400" dirty="0">
                <a:latin typeface="Gill Sans" charset="0"/>
                <a:ea typeface="Gill Sans" charset="0"/>
                <a:cs typeface="Gill Sans" charset="0"/>
              </a:rPr>
              <a:t>	</a:t>
            </a:r>
            <a:r>
              <a:rPr lang="en-US" altLang="ja-JP" sz="2400" dirty="0" smtClean="0">
                <a:latin typeface="Gill Sans" charset="0"/>
                <a:ea typeface="Gill Sans" charset="0"/>
                <a:cs typeface="Gill Sans" charset="0"/>
              </a:rPr>
              <a:t>	</a:t>
            </a:r>
            <a:r>
              <a:rPr lang="en-US" altLang="ja-JP" sz="2400" dirty="0" err="1" smtClean="0">
                <a:latin typeface="Gill Sans" charset="0"/>
                <a:ea typeface="Gill Sans" charset="0"/>
                <a:cs typeface="Gill Sans" charset="0"/>
              </a:rPr>
              <a:t>Rost</a:t>
            </a:r>
            <a:r>
              <a:rPr lang="en-US" altLang="ja-JP" sz="2400" dirty="0" smtClean="0">
                <a:latin typeface="Gill Sans" charset="0"/>
                <a:ea typeface="Gill Sans" charset="0"/>
                <a:cs typeface="Gill Sans" charset="0"/>
              </a:rPr>
              <a:t> 2005</a:t>
            </a:r>
            <a:endParaRPr lang="en-US" altLang="ja-JP" sz="1100" dirty="0"/>
          </a:p>
        </p:txBody>
      </p:sp>
      <p:sp>
        <p:nvSpPr>
          <p:cNvPr id="2" name="Rectangle 1"/>
          <p:cNvSpPr/>
          <p:nvPr/>
        </p:nvSpPr>
        <p:spPr>
          <a:xfrm>
            <a:off x="-762000" y="4728418"/>
            <a:ext cx="9855200" cy="193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ja-JP" sz="6600" b="1" dirty="0" smtClean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I believe </a:t>
            </a:r>
            <a:endParaRPr lang="en-US" altLang="ja-JP" sz="6600" b="1" dirty="0">
              <a:solidFill>
                <a:srgbClr val="80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r">
              <a:lnSpc>
                <a:spcPct val="90000"/>
              </a:lnSpc>
            </a:pPr>
            <a:r>
              <a:rPr lang="en-US" altLang="ja-JP" sz="6600" b="1" dirty="0" smtClean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I’m a good student.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66619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1400" y="0"/>
            <a:ext cx="10185400" cy="750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1041400" y="36669"/>
            <a:ext cx="10185400" cy="73914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  <a:cs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41400" y="249535"/>
            <a:ext cx="1018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b="1" dirty="0" smtClean="0">
                <a:latin typeface="Gill Sans" charset="0"/>
                <a:ea typeface="Gill Sans" charset="0"/>
                <a:cs typeface="Gill Sans" charset="0"/>
              </a:rPr>
              <a:t>     </a:t>
            </a:r>
            <a:r>
              <a:rPr lang="en-US" altLang="ja-JP" sz="4800" b="1" dirty="0" smtClean="0">
                <a:latin typeface="Gill Sans" charset="0"/>
                <a:ea typeface="Gill Sans" charset="0"/>
                <a:cs typeface="Gill Sans" charset="0"/>
              </a:rPr>
              <a:t>Things </a:t>
            </a:r>
            <a:r>
              <a:rPr lang="ja-JP" altLang="en-US" sz="4800" b="1" dirty="0">
                <a:latin typeface="Gill Sans" charset="0"/>
                <a:ea typeface="Gill Sans" charset="0"/>
                <a:cs typeface="Gill Sans" charset="0"/>
              </a:rPr>
              <a:t>“</a:t>
            </a:r>
            <a:r>
              <a:rPr lang="en-US" altLang="ja-JP" sz="4800" b="1" dirty="0">
                <a:latin typeface="Gill Sans" charset="0"/>
                <a:ea typeface="Gill Sans" charset="0"/>
                <a:cs typeface="Gill Sans" charset="0"/>
              </a:rPr>
              <a:t>good English </a:t>
            </a:r>
          </a:p>
          <a:p>
            <a:r>
              <a:rPr lang="en-US" altLang="ja-JP" sz="4800" b="1" dirty="0" smtClean="0">
                <a:latin typeface="Gill Sans" charset="0"/>
                <a:ea typeface="Gill Sans" charset="0"/>
                <a:cs typeface="Gill Sans" charset="0"/>
              </a:rPr>
              <a:t>      learners</a:t>
            </a:r>
            <a:r>
              <a:rPr lang="ja-JP" altLang="en-US" sz="4800" b="1" dirty="0">
                <a:latin typeface="Gill Sans" charset="0"/>
                <a:ea typeface="Gill Sans" charset="0"/>
                <a:cs typeface="Gill Sans" charset="0"/>
              </a:rPr>
              <a:t>”</a:t>
            </a:r>
            <a:r>
              <a:rPr lang="en-US" altLang="ja-JP" sz="4800" b="1" dirty="0">
                <a:latin typeface="Gill Sans" charset="0"/>
                <a:ea typeface="Gill Sans" charset="0"/>
                <a:cs typeface="Gill Sans" charset="0"/>
              </a:rPr>
              <a:t> say to </a:t>
            </a:r>
            <a:r>
              <a:rPr lang="en-US" altLang="ja-JP" sz="4800" b="1" dirty="0" smtClean="0">
                <a:latin typeface="Gill Sans" charset="0"/>
                <a:ea typeface="Gill Sans" charset="0"/>
                <a:cs typeface="Gill Sans" charset="0"/>
              </a:rPr>
              <a:t>themselves</a:t>
            </a:r>
            <a:r>
              <a:rPr lang="en-US" altLang="ja-JP" sz="4800" b="1" dirty="0">
                <a:latin typeface="Gill Sans" charset="0"/>
                <a:ea typeface="Gill Sans" charset="0"/>
                <a:cs typeface="Gill Sans" charset="0"/>
              </a:rPr>
              <a:t>. </a:t>
            </a:r>
            <a:r>
              <a:rPr lang="en-US" altLang="ja-JP" dirty="0">
                <a:latin typeface="Gill Sans" charset="0"/>
                <a:ea typeface="Gill Sans" charset="0"/>
                <a:cs typeface="Gill Sans" charset="0"/>
              </a:rPr>
              <a:t>				</a:t>
            </a:r>
            <a:r>
              <a:rPr lang="en-US" altLang="ja-JP" dirty="0" smtClean="0">
                <a:latin typeface="Gill Sans" charset="0"/>
                <a:ea typeface="Gill Sans" charset="0"/>
                <a:cs typeface="Gill Sans" charset="0"/>
              </a:rPr>
              <a:t>												</a:t>
            </a:r>
            <a:r>
              <a:rPr lang="en-US" altLang="ja-JP" sz="2400" dirty="0">
                <a:latin typeface="Gill Sans" charset="0"/>
                <a:ea typeface="Gill Sans" charset="0"/>
                <a:cs typeface="Gill Sans" charset="0"/>
              </a:rPr>
              <a:t>	</a:t>
            </a:r>
            <a:r>
              <a:rPr lang="en-US" altLang="ja-JP" sz="2400" dirty="0" smtClean="0">
                <a:latin typeface="Gill Sans" charset="0"/>
                <a:ea typeface="Gill Sans" charset="0"/>
                <a:cs typeface="Gill Sans" charset="0"/>
              </a:rPr>
              <a:t>	</a:t>
            </a:r>
            <a:r>
              <a:rPr lang="en-US" altLang="ja-JP" sz="2400" dirty="0" err="1" smtClean="0">
                <a:latin typeface="Gill Sans" charset="0"/>
                <a:ea typeface="Gill Sans" charset="0"/>
                <a:cs typeface="Gill Sans" charset="0"/>
              </a:rPr>
              <a:t>Rost</a:t>
            </a:r>
            <a:r>
              <a:rPr lang="en-US" altLang="ja-JP" sz="2400" dirty="0" smtClean="0">
                <a:latin typeface="Gill Sans" charset="0"/>
                <a:ea typeface="Gill Sans" charset="0"/>
                <a:cs typeface="Gill Sans" charset="0"/>
              </a:rPr>
              <a:t> 2005</a:t>
            </a:r>
            <a:endParaRPr lang="en-US" altLang="ja-JP" sz="1100" dirty="0"/>
          </a:p>
        </p:txBody>
      </p:sp>
      <p:sp>
        <p:nvSpPr>
          <p:cNvPr id="2" name="Rectangle 1"/>
          <p:cNvSpPr/>
          <p:nvPr/>
        </p:nvSpPr>
        <p:spPr>
          <a:xfrm>
            <a:off x="-762000" y="4728418"/>
            <a:ext cx="9855200" cy="193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ja-JP" sz="6600" b="1" dirty="0" smtClean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I’m hungry </a:t>
            </a:r>
          </a:p>
          <a:p>
            <a:pPr algn="r">
              <a:lnSpc>
                <a:spcPct val="90000"/>
              </a:lnSpc>
            </a:pPr>
            <a:r>
              <a:rPr lang="en-US" altLang="ja-JP" sz="6600" b="1" dirty="0" smtClean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for English. </a:t>
            </a:r>
            <a:endParaRPr lang="en-US" altLang="ja-JP" sz="6600" b="1" dirty="0">
              <a:solidFill>
                <a:srgbClr val="8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4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1400" y="0"/>
            <a:ext cx="10185400" cy="750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1041400" y="36669"/>
            <a:ext cx="10185400" cy="74676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  <a:cs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41400" y="249535"/>
            <a:ext cx="10185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b="1" dirty="0">
                <a:latin typeface="Gill Sans" charset="0"/>
                <a:ea typeface="Gill Sans" charset="0"/>
                <a:cs typeface="Gill Sans" charset="0"/>
              </a:rPr>
              <a:t>	</a:t>
            </a:r>
            <a:r>
              <a:rPr lang="en-US" altLang="ja-JP" sz="5400" b="1" dirty="0" smtClean="0">
                <a:latin typeface="Gill Sans" charset="0"/>
                <a:ea typeface="Gill Sans" charset="0"/>
                <a:cs typeface="Gill Sans" charset="0"/>
              </a:rPr>
              <a:t>	   Choose one you like. </a:t>
            </a:r>
            <a:r>
              <a:rPr lang="en-US" altLang="ja-JP" sz="2000" dirty="0">
                <a:latin typeface="Gill Sans" charset="0"/>
                <a:ea typeface="Gill Sans" charset="0"/>
                <a:cs typeface="Gill Sans" charset="0"/>
              </a:rPr>
              <a:t>				</a:t>
            </a:r>
            <a:r>
              <a:rPr lang="en-US" altLang="ja-JP" sz="2000" dirty="0" smtClean="0">
                <a:latin typeface="Gill Sans" charset="0"/>
                <a:ea typeface="Gill Sans" charset="0"/>
                <a:cs typeface="Gill Sans" charset="0"/>
              </a:rPr>
              <a:t>												</a:t>
            </a:r>
            <a:endParaRPr lang="en-US" altLang="ja-JP" sz="1200" dirty="0"/>
          </a:p>
        </p:txBody>
      </p:sp>
      <p:sp>
        <p:nvSpPr>
          <p:cNvPr id="2" name="Rectangle 1"/>
          <p:cNvSpPr/>
          <p:nvPr/>
        </p:nvSpPr>
        <p:spPr>
          <a:xfrm>
            <a:off x="-762000" y="1147018"/>
            <a:ext cx="9855200" cy="647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ja-JP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Learning English </a:t>
            </a:r>
          </a:p>
          <a:p>
            <a:pPr algn="r">
              <a:lnSpc>
                <a:spcPct val="90000"/>
              </a:lnSpc>
            </a:pPr>
            <a:r>
              <a:rPr lang="en-US" altLang="ja-JP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makes me feel good.</a:t>
            </a:r>
          </a:p>
          <a:p>
            <a:pPr algn="r">
              <a:lnSpc>
                <a:spcPct val="90000"/>
              </a:lnSpc>
            </a:pPr>
            <a:endParaRPr lang="en-US" altLang="ja-JP" sz="3600" b="1" dirty="0">
              <a:solidFill>
                <a:srgbClr val="80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r">
              <a:lnSpc>
                <a:spcPct val="90000"/>
              </a:lnSpc>
            </a:pPr>
            <a:r>
              <a:rPr lang="en-US" altLang="ja-JP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Learning English </a:t>
            </a:r>
          </a:p>
          <a:p>
            <a:pPr algn="r">
              <a:lnSpc>
                <a:spcPct val="90000"/>
              </a:lnSpc>
            </a:pPr>
            <a:r>
              <a:rPr lang="en-US" altLang="ja-JP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is my passion.</a:t>
            </a:r>
          </a:p>
          <a:p>
            <a:pPr algn="r">
              <a:lnSpc>
                <a:spcPct val="90000"/>
              </a:lnSpc>
            </a:pPr>
            <a:endParaRPr lang="en-US" altLang="ja-JP" sz="3600" b="1" dirty="0">
              <a:solidFill>
                <a:srgbClr val="80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r">
              <a:lnSpc>
                <a:spcPct val="90000"/>
              </a:lnSpc>
            </a:pPr>
            <a:r>
              <a:rPr lang="en-US" altLang="ja-JP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I believe I</a:t>
            </a:r>
            <a:r>
              <a:rPr lang="ja-JP" altLang="en-US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’</a:t>
            </a:r>
            <a:r>
              <a:rPr lang="en-US" altLang="ja-JP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m a good student.</a:t>
            </a:r>
          </a:p>
          <a:p>
            <a:pPr algn="r">
              <a:lnSpc>
                <a:spcPct val="90000"/>
              </a:lnSpc>
            </a:pPr>
            <a:endParaRPr lang="en-US" altLang="ja-JP" sz="3600" b="1" dirty="0">
              <a:solidFill>
                <a:srgbClr val="80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r">
              <a:lnSpc>
                <a:spcPct val="90000"/>
              </a:lnSpc>
            </a:pPr>
            <a:r>
              <a:rPr lang="en-US" altLang="ja-JP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ja-JP" altLang="en-US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’</a:t>
            </a:r>
            <a:r>
              <a:rPr lang="en-US" altLang="ja-JP" sz="4800" b="1" dirty="0">
                <a:solidFill>
                  <a:srgbClr val="800000"/>
                </a:solidFill>
                <a:latin typeface="Gill Sans" charset="0"/>
                <a:ea typeface="Gill Sans" charset="0"/>
                <a:cs typeface="Gill Sans" charset="0"/>
              </a:rPr>
              <a:t>m hungry for English. </a:t>
            </a:r>
          </a:p>
          <a:p>
            <a:pPr algn="r">
              <a:lnSpc>
                <a:spcPct val="90000"/>
              </a:lnSpc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2213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83" y="456903"/>
            <a:ext cx="83058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kumimoji="0" lang="en-US" altLang="ja-JP" sz="4800" dirty="0">
                <a:latin typeface="Gill Sans"/>
                <a:ea typeface="Apple Casual" charset="0"/>
                <a:cs typeface="Gill Sans"/>
              </a:rPr>
              <a:t>OK, this </a:t>
            </a:r>
            <a:r>
              <a:rPr lang="en-US" altLang="ja-JP" sz="4800" dirty="0" smtClean="0">
                <a:latin typeface="Gill Sans"/>
                <a:ea typeface="Apple Casual" charset="0"/>
                <a:cs typeface="Gill Sans"/>
              </a:rPr>
              <a:t>activity</a:t>
            </a:r>
            <a:r>
              <a:rPr kumimoji="0" lang="en-US" altLang="ja-JP" sz="4800" dirty="0" smtClean="0">
                <a:latin typeface="Gill Sans"/>
                <a:ea typeface="Apple Casual" charset="0"/>
                <a:cs typeface="Gill Sans"/>
              </a:rPr>
              <a:t> </a:t>
            </a:r>
            <a:br>
              <a:rPr kumimoji="0" lang="en-US" altLang="ja-JP" sz="4800" dirty="0" smtClean="0">
                <a:latin typeface="Gill Sans"/>
                <a:ea typeface="Apple Casual" charset="0"/>
                <a:cs typeface="Gill Sans"/>
              </a:rPr>
            </a:br>
            <a:r>
              <a:rPr kumimoji="0" lang="en-US" altLang="ja-JP" sz="4800" dirty="0" smtClean="0">
                <a:latin typeface="Gill Sans"/>
                <a:ea typeface="Apple Casual" charset="0"/>
                <a:cs typeface="Gill Sans"/>
              </a:rPr>
              <a:t>is a </a:t>
            </a:r>
            <a:r>
              <a:rPr kumimoji="0" lang="en-US" altLang="ja-JP" sz="4800" dirty="0">
                <a:latin typeface="Gill Sans"/>
                <a:ea typeface="Apple Casual" charset="0"/>
                <a:cs typeface="Gill Sans"/>
              </a:rPr>
              <a:t>little </a:t>
            </a:r>
            <a:r>
              <a:rPr lang="en-US" altLang="ja-JP" sz="4800" dirty="0" smtClean="0">
                <a:latin typeface="Gill Sans"/>
                <a:ea typeface="Apple Casual" charset="0"/>
                <a:cs typeface="Gill Sans"/>
              </a:rPr>
              <a:t>strange</a:t>
            </a:r>
            <a:r>
              <a:rPr kumimoji="0" lang="en-US" altLang="ja-JP" sz="4800" dirty="0" smtClean="0">
                <a:latin typeface="Gill Sans"/>
                <a:ea typeface="Apple Casual" charset="0"/>
                <a:cs typeface="Gill Sans"/>
              </a:rPr>
              <a:t>.</a:t>
            </a:r>
            <a:endParaRPr kumimoji="0" lang="en-US" altLang="ja-JP" sz="4800" dirty="0">
              <a:latin typeface="Gill Sans"/>
              <a:ea typeface="Apple Casual" charset="0"/>
              <a:cs typeface="Gill Sans"/>
            </a:endParaRPr>
          </a:p>
        </p:txBody>
      </p:sp>
      <p:pic>
        <p:nvPicPr>
          <p:cNvPr id="7280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250" y="-20356"/>
            <a:ext cx="4574630" cy="684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6" name="Rectangle 5"/>
          <p:cNvSpPr>
            <a:spLocks noChangeArrowheads="1"/>
          </p:cNvSpPr>
          <p:nvPr/>
        </p:nvSpPr>
        <p:spPr bwMode="auto">
          <a:xfrm>
            <a:off x="1316038" y="50419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endParaRPr lang="ja-JP" altLang="en-US">
              <a:latin typeface="Wingdings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160" y="3268733"/>
            <a:ext cx="44424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Positive </a:t>
            </a:r>
          </a:p>
          <a:p>
            <a:pPr algn="r"/>
            <a:r>
              <a:rPr lang="en-US" sz="6600" b="1" dirty="0">
                <a:solidFill>
                  <a:srgbClr val="800000"/>
                </a:solidFill>
                <a:latin typeface="Gill Sans"/>
                <a:cs typeface="Gill Sans"/>
              </a:rPr>
              <a:t>p</a:t>
            </a:r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eer neck </a:t>
            </a:r>
          </a:p>
          <a:p>
            <a:pPr algn="r"/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massage</a:t>
            </a:r>
            <a:endParaRPr lang="en-US" sz="66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5821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558</Words>
  <Application>Microsoft Macintosh PowerPoint</Application>
  <PresentationFormat>On-screen Show (4:3)</PresentationFormat>
  <Paragraphs>114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Energy breaks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OK, this activity  is a little strange.</vt:lpstr>
      <vt:lpstr>Make a circle  or line of 8-10.</vt:lpstr>
      <vt:lpstr>PowerPoint Presentation</vt:lpstr>
      <vt:lpstr>PowerPoint Presentation</vt:lpstr>
      <vt:lpstr>PowerPoint Presentation</vt:lpstr>
      <vt:lpstr>Partner,  ENJOY.</vt:lpstr>
      <vt:lpstr>PowerPoint Presentation</vt:lpstr>
      <vt:lpstr>Partner,  ENJOY.</vt:lpstr>
      <vt:lpstr>Interesting fact:</vt:lpstr>
      <vt:lpstr>PowerPoint Presentation</vt:lpstr>
      <vt:lpstr>PowerPoint Presentation</vt:lpstr>
      <vt:lpstr>PowerPoint Presentation</vt:lpstr>
    </vt:vector>
  </TitlesOfParts>
  <Company>Miyagi Gakuin Women's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Helgesen</dc:creator>
  <cp:lastModifiedBy>Marc Helgesen</cp:lastModifiedBy>
  <cp:revision>44</cp:revision>
  <dcterms:created xsi:type="dcterms:W3CDTF">2015-01-17T07:13:11Z</dcterms:created>
  <dcterms:modified xsi:type="dcterms:W3CDTF">2015-04-29T07:09:14Z</dcterms:modified>
</cp:coreProperties>
</file>