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4C7A8-F1F1-8F44-8726-19D4A2F11248}" type="datetimeFigureOut">
              <a:rPr lang="en-US" smtClean="0"/>
              <a:t>8/14/14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72B39-861D-8F41-8D41-12DDD8D9C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B8922-F974-404C-9AEC-509FABDF2DA0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Coaching -  more</a:t>
            </a:r>
            <a:r>
              <a:rPr lang="en-US" baseline="0" dirty="0" smtClean="0"/>
              <a:t> “modeling” that explaining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84EC-DA1C-2446-968C-0C6C4F53E2DD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656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B8922-F974-404C-9AEC-509FABDF2DA0}" type="slidenum">
              <a:rPr lang="en-US" altLang="ja-JP"/>
              <a:pPr/>
              <a:t>17</a:t>
            </a:fld>
            <a:endParaRPr lang="en-US" altLang="ja-JP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B8922-F974-404C-9AEC-509FABDF2DA0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AA6DA-5A36-AB40-866A-5B1ED09A143B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0F490-0212-1749-9231-95A835A6B737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L1- comparatives.   X yori, Y wa oki.     </a:t>
            </a:r>
          </a:p>
          <a:p>
            <a:pPr eaLnBrk="1" hangingPunct="1"/>
            <a:r>
              <a:rPr lang="en-US" altLang="ja-JP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False beginners:   You had better/  nani shita ho ga ii.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F208B3-4128-5A4F-A61C-EBEF9F4A3153}" type="slidenum">
              <a:rPr lang="en-US">
                <a:latin typeface="Lucida Calligraphy" pitchFamily="-108" charset="0"/>
                <a:ea typeface="ＭＳ Ｐゴシック" pitchFamily="-108" charset="-128"/>
                <a:cs typeface="ＭＳ Ｐゴシック" pitchFamily="-10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latin typeface="Lucida Calligraphy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Times New Roman" pitchFamily="-108" charset="0"/>
              </a:rPr>
              <a:t>Notice – cant think of question without answer.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Times New Roman" pitchFamily="-108" charset="0"/>
              </a:rPr>
              <a:t>TASK PLANNING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C4C19-1045-924C-944D-3A910C014EE1}" type="slidenum">
              <a:rPr lang="en-US" altLang="ja-JP"/>
              <a:pPr/>
              <a:t>3</a:t>
            </a:fld>
            <a:endParaRPr lang="en-US" altLang="ja-JP" dirty="0"/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/>
          <a:lstStyle/>
          <a:p>
            <a:r>
              <a:rPr lang="en-US" altLang="ja-JP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You may have learned in school that, for a cloze test, blank out every 7</a:t>
            </a:r>
            <a:r>
              <a:rPr lang="en-US" altLang="ja-JP" baseline="300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th</a:t>
            </a:r>
            <a:r>
              <a:rPr lang="en-US" altLang="ja-JP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 or 9</a:t>
            </a:r>
            <a:r>
              <a:rPr lang="en-US" altLang="ja-JP" baseline="30000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th</a:t>
            </a:r>
            <a:r>
              <a:rPr lang="en-US" altLang="ja-JP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, or Nth word.  Find. This is NOT a test. </a:t>
            </a:r>
          </a:p>
          <a:p>
            <a:r>
              <a:rPr lang="en-US" altLang="ja-JP" dirty="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Your purpose is to focus attention on Form. – noticing the grammar. Noticing the vocabulary.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 “blacksmith” (kind of out of date word).  People who made</a:t>
            </a:r>
            <a:r>
              <a:rPr lang="en-US" baseline="0" dirty="0" smtClean="0"/>
              <a:t> horseshoes, etc. </a:t>
            </a:r>
          </a:p>
          <a:p>
            <a:r>
              <a:rPr lang="en-US" baseline="0" dirty="0" smtClean="0"/>
              <a:t>The way..</a:t>
            </a:r>
          </a:p>
          <a:p>
            <a:r>
              <a:rPr lang="en-US" baseline="0" dirty="0" smtClean="0"/>
              <a:t>You don’t “learn about” blacksmithing,  You do things blacksmiths do.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84EC-DA1C-2446-968C-0C6C4F53E2DD}" type="slidenum">
              <a:rPr lang="en-US" altLang="ja-JP" smtClean="0"/>
              <a:pPr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885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to be fair</a:t>
            </a:r>
            <a:r>
              <a:rPr lang="en-US" baseline="0" dirty="0" smtClean="0"/>
              <a:t> about this.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84EC-DA1C-2446-968C-0C6C4F53E2DD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694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you </a:t>
            </a:r>
            <a:r>
              <a:rPr lang="en-US" dirty="0" smtClean="0"/>
              <a:t>ride a bicycle?   (show of hands). 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did you learn?   (don’t wait for response here)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84EC-DA1C-2446-968C-0C6C4F53E2DD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278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instruction</a:t>
            </a:r>
            <a:r>
              <a:rPr lang="en-US" baseline="0" dirty="0" smtClean="0"/>
              <a:t> manual. </a:t>
            </a:r>
          </a:p>
          <a:p>
            <a:r>
              <a:rPr lang="en-US" baseline="0" dirty="0" smtClean="0"/>
              <a:t>Something that explained it. </a:t>
            </a:r>
          </a:p>
          <a:p>
            <a:r>
              <a:rPr lang="en-US" baseline="0" dirty="0" smtClean="0"/>
              <a:t>Then you are ready to go. 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84EC-DA1C-2446-968C-0C6C4F53E2DD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495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No.   Because riding</a:t>
            </a:r>
            <a:r>
              <a:rPr lang="en-US" baseline="0" dirty="0" smtClean="0"/>
              <a:t> a bicycle isn’t something you learn about.  You learn by doing.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84EC-DA1C-2446-968C-0C6C4F53E2DD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771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Coaching -  short bits of</a:t>
            </a:r>
            <a:r>
              <a:rPr lang="en-US" baseline="0" dirty="0" smtClean="0"/>
              <a:t> advice, </a:t>
            </a:r>
          </a:p>
          <a:p>
            <a:r>
              <a:rPr lang="en-US" dirty="0" smtClean="0"/>
              <a:t>more</a:t>
            </a:r>
            <a:r>
              <a:rPr lang="en-US" baseline="0" dirty="0" smtClean="0"/>
              <a:t> “modeling” that explaining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84EC-DA1C-2446-968C-0C6C4F53E2DD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656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2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3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5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4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FB75-6F4D-E946-849C-38710D65DF9F}" type="datetimeFigureOut">
              <a:rPr lang="en-US" smtClean="0"/>
              <a:t>8/14/14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BA97-65D0-A749-AF34-8AD4A6DA2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4"/>
          <p:cNvSpPr txBox="1">
            <a:spLocks noChangeArrowheads="1"/>
          </p:cNvSpPr>
          <p:nvPr/>
        </p:nvSpPr>
        <p:spPr bwMode="auto">
          <a:xfrm>
            <a:off x="8610600" y="444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1600" b="1" dirty="0">
                <a:latin typeface="Arial" pitchFamily="-108" charset="0"/>
              </a:rPr>
              <a:t>12</a:t>
            </a:r>
          </a:p>
        </p:txBody>
      </p:sp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971600" y="692696"/>
            <a:ext cx="5643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800" b="1" dirty="0">
                <a:solidFill>
                  <a:srgbClr val="1310FF"/>
                </a:solidFill>
                <a:latin typeface="Trebuchet MS" pitchFamily="-108" charset="0"/>
                <a:ea typeface="Osaka" pitchFamily="-108" charset="-128"/>
                <a:cs typeface="Osaka" pitchFamily="-108" charset="-128"/>
              </a:rPr>
              <a:t>Increased accuracy</a:t>
            </a: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6444208" y="776898"/>
            <a:ext cx="2736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4000" b="1" i="1" dirty="0">
                <a:solidFill>
                  <a:srgbClr val="FF0000"/>
                </a:solidFill>
                <a:latin typeface="Comic Sans MS" pitchFamily="-108" charset="0"/>
              </a:rPr>
              <a:t>sometimes</a:t>
            </a: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438150" y="5318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294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648"/>
            <a:ext cx="1041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Rectangle 9"/>
          <p:cNvSpPr>
            <a:spLocks noChangeArrowheads="1"/>
          </p:cNvSpPr>
          <p:nvPr/>
        </p:nvSpPr>
        <p:spPr bwMode="auto">
          <a:xfrm>
            <a:off x="971600" y="1844824"/>
            <a:ext cx="78340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3800" b="1" dirty="0">
                <a:solidFill>
                  <a:srgbClr val="4504FF"/>
                </a:solidFill>
                <a:latin typeface="Gill Sans"/>
                <a:cs typeface="Gill Sans"/>
              </a:rPr>
              <a:t>FonF</a:t>
            </a:r>
            <a:endParaRPr lang="en-US" altLang="ja-JP" sz="2400" b="1" dirty="0">
              <a:solidFill>
                <a:srgbClr val="4504FF"/>
              </a:solidFill>
              <a:latin typeface="Gill Sans"/>
              <a:cs typeface="Gill Sans"/>
            </a:endParaRPr>
          </a:p>
        </p:txBody>
      </p:sp>
      <p:sp>
        <p:nvSpPr>
          <p:cNvPr id="82951" name="Rectangle 10"/>
          <p:cNvSpPr>
            <a:spLocks noChangeArrowheads="1"/>
          </p:cNvSpPr>
          <p:nvPr/>
        </p:nvSpPr>
        <p:spPr bwMode="auto">
          <a:xfrm>
            <a:off x="1187624" y="4005064"/>
            <a:ext cx="7092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7200" b="1" dirty="0">
                <a:latin typeface="Gill Sans"/>
                <a:cs typeface="Gill Sans"/>
              </a:rPr>
              <a:t>F</a:t>
            </a:r>
            <a:r>
              <a:rPr lang="en-US" altLang="ja-JP" sz="7200" b="1" dirty="0">
                <a:solidFill>
                  <a:srgbClr val="4504FF"/>
                </a:solidFill>
                <a:latin typeface="Gill Sans"/>
                <a:cs typeface="Gill Sans"/>
              </a:rPr>
              <a:t>ocus </a:t>
            </a:r>
            <a:r>
              <a:rPr lang="en-US" altLang="ja-JP" sz="7200" b="1" dirty="0">
                <a:latin typeface="Gill Sans"/>
                <a:cs typeface="Gill Sans"/>
              </a:rPr>
              <a:t>on</a:t>
            </a:r>
            <a:r>
              <a:rPr lang="en-US" altLang="ja-JP" sz="7200" b="1" dirty="0">
                <a:solidFill>
                  <a:srgbClr val="4504FF"/>
                </a:solidFill>
                <a:latin typeface="Gill Sans"/>
                <a:cs typeface="Gill Sans"/>
              </a:rPr>
              <a:t> </a:t>
            </a:r>
            <a:r>
              <a:rPr lang="en-US" altLang="ja-JP" sz="7200" b="1" dirty="0">
                <a:latin typeface="Gill Sans"/>
                <a:cs typeface="Gill Sans"/>
              </a:rPr>
              <a:t>F</a:t>
            </a:r>
            <a:r>
              <a:rPr lang="en-US" altLang="ja-JP" sz="7200" b="1" dirty="0">
                <a:solidFill>
                  <a:srgbClr val="4504FF"/>
                </a:solidFill>
                <a:latin typeface="Gill Sans"/>
                <a:cs typeface="Gill Sans"/>
              </a:rPr>
              <a:t>orm</a:t>
            </a:r>
          </a:p>
        </p:txBody>
      </p:sp>
      <p:sp>
        <p:nvSpPr>
          <p:cNvPr id="82952" name="Rectangle 11"/>
          <p:cNvSpPr>
            <a:spLocks noChangeArrowheads="1"/>
          </p:cNvSpPr>
          <p:nvPr/>
        </p:nvSpPr>
        <p:spPr bwMode="auto">
          <a:xfrm>
            <a:off x="1401763" y="35004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 sz="4400" b="1">
              <a:latin typeface="Trebuchet M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6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50" grpId="0"/>
      <p:bldP spid="829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" y="0"/>
            <a:ext cx="4601047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8233" y="548680"/>
            <a:ext cx="44157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You </a:t>
            </a:r>
          </a:p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practiced.</a:t>
            </a:r>
            <a:endParaRPr lang="en-US" sz="66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125" y="3429000"/>
            <a:ext cx="43793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smtClean="0">
                <a:solidFill>
                  <a:srgbClr val="800000"/>
                </a:solidFill>
                <a:latin typeface="Gill Sans"/>
                <a:cs typeface="Gill Sans"/>
              </a:rPr>
              <a:t>And probably </a:t>
            </a:r>
          </a:p>
          <a:p>
            <a:pPr algn="r"/>
            <a:r>
              <a:rPr lang="en-US" sz="6000" dirty="0" smtClean="0">
                <a:solidFill>
                  <a:srgbClr val="800000"/>
                </a:solidFill>
                <a:latin typeface="Gill Sans"/>
                <a:cs typeface="Gill Sans"/>
              </a:rPr>
              <a:t>got some </a:t>
            </a:r>
          </a:p>
          <a:p>
            <a:pPr algn="r"/>
            <a:r>
              <a:rPr lang="en-US" sz="6000" dirty="0" smtClean="0">
                <a:solidFill>
                  <a:srgbClr val="800000"/>
                </a:solidFill>
                <a:latin typeface="Gill Sans"/>
                <a:cs typeface="Gill Sans"/>
              </a:rPr>
              <a:t>coaching.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0874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6996"/>
            <a:ext cx="903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You practiced.</a:t>
            </a:r>
            <a:endParaRPr lang="en-US" sz="66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1052736"/>
            <a:ext cx="6925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rgbClr val="800000"/>
                </a:solidFill>
                <a:latin typeface="Gill Sans"/>
                <a:cs typeface="Gill Sans"/>
              </a:rPr>
              <a:t>And probably made some mistakes..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9" y="3573016"/>
            <a:ext cx="6552229" cy="370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601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6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aking Glas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65865" y="548680"/>
            <a:ext cx="4178136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You </a:t>
            </a:r>
          </a:p>
          <a:p>
            <a:pPr algn="r"/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p</a:t>
            </a:r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racticed</a:t>
            </a:r>
          </a:p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some </a:t>
            </a:r>
          </a:p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more.</a:t>
            </a:r>
            <a:endParaRPr lang="en-US" sz="66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9" y="0"/>
            <a:ext cx="4483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57801" y="548680"/>
            <a:ext cx="418619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You </a:t>
            </a:r>
          </a:p>
          <a:p>
            <a:pPr algn="r"/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p</a:t>
            </a:r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racticed</a:t>
            </a:r>
          </a:p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and got </a:t>
            </a:r>
          </a:p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better.</a:t>
            </a:r>
            <a:endParaRPr lang="en-US" sz="66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9" y="0"/>
            <a:ext cx="4483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412128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8233" y="548680"/>
            <a:ext cx="44157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You </a:t>
            </a:r>
          </a:p>
          <a:p>
            <a:pPr algn="r"/>
            <a:r>
              <a:rPr lang="en-US" sz="6600" b="1" dirty="0" smtClean="0">
                <a:solidFill>
                  <a:srgbClr val="800000"/>
                </a:solidFill>
                <a:latin typeface="Gill Sans"/>
                <a:cs typeface="Gill Sans"/>
              </a:rPr>
              <a:t>practiced.</a:t>
            </a:r>
            <a:endParaRPr lang="en-US" sz="66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601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73" y="35580"/>
            <a:ext cx="9144000" cy="6822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68" y="3326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5400" b="1" dirty="0" smtClean="0">
                <a:solidFill>
                  <a:srgbClr val="800000"/>
                </a:solidFill>
                <a:latin typeface="Gill Sans"/>
                <a:cs typeface="Gill Sans"/>
              </a:rPr>
              <a:t>Eventually: </a:t>
            </a:r>
          </a:p>
          <a:p>
            <a:pPr algn="r"/>
            <a:r>
              <a:rPr lang="en-US" sz="5400" b="1" i="1" dirty="0" smtClean="0">
                <a:solidFill>
                  <a:srgbClr val="800000"/>
                </a:solidFill>
                <a:latin typeface="Gill Sans"/>
                <a:cs typeface="Gill Sans"/>
              </a:rPr>
              <a:t>Wow! </a:t>
            </a:r>
          </a:p>
          <a:p>
            <a:pPr algn="r"/>
            <a:r>
              <a:rPr lang="en-US" sz="5400" b="1" i="1" dirty="0" smtClean="0">
                <a:solidFill>
                  <a:srgbClr val="800000"/>
                </a:solidFill>
                <a:latin typeface="Gill Sans"/>
                <a:cs typeface="Gill Sans"/>
              </a:rPr>
              <a:t>No problem!</a:t>
            </a:r>
            <a:endParaRPr lang="en-US" sz="5400" b="1" i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2505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254"/>
            <a:ext cx="9144000" cy="4093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80728"/>
            <a:ext cx="852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Learning by doing</a:t>
            </a:r>
            <a:endParaRPr lang="en-US" sz="72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0178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4"/>
          <p:cNvSpPr txBox="1">
            <a:spLocks noChangeArrowheads="1"/>
          </p:cNvSpPr>
          <p:nvPr/>
        </p:nvSpPr>
        <p:spPr bwMode="auto">
          <a:xfrm>
            <a:off x="8610600" y="444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1600" b="1" dirty="0">
                <a:latin typeface="Arial" pitchFamily="-108" charset="0"/>
              </a:rPr>
              <a:t>12</a:t>
            </a:r>
          </a:p>
        </p:txBody>
      </p:sp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1219200" y="685800"/>
            <a:ext cx="5643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800" b="1" dirty="0">
                <a:solidFill>
                  <a:srgbClr val="1310FF"/>
                </a:solidFill>
                <a:latin typeface="Trebuchet MS" pitchFamily="-108" charset="0"/>
                <a:ea typeface="Osaka" pitchFamily="-108" charset="-128"/>
                <a:cs typeface="Osaka" pitchFamily="-108" charset="-128"/>
              </a:rPr>
              <a:t>Increased accuracy</a:t>
            </a: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6705600" y="838200"/>
            <a:ext cx="218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b="1" i="1" dirty="0">
                <a:solidFill>
                  <a:srgbClr val="FF0000"/>
                </a:solidFill>
                <a:latin typeface="Comic Sans MS" pitchFamily="-108" charset="0"/>
              </a:rPr>
              <a:t>sometimes</a:t>
            </a: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438150" y="5318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294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041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Rectangle 9"/>
          <p:cNvSpPr>
            <a:spLocks noChangeArrowheads="1"/>
          </p:cNvSpPr>
          <p:nvPr/>
        </p:nvSpPr>
        <p:spPr bwMode="auto">
          <a:xfrm>
            <a:off x="914400" y="1752600"/>
            <a:ext cx="31734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9600" b="1" dirty="0">
                <a:solidFill>
                  <a:srgbClr val="4504FF"/>
                </a:solidFill>
                <a:latin typeface="Trebuchet MS" pitchFamily="-108" charset="0"/>
              </a:rPr>
              <a:t>FonF</a:t>
            </a:r>
            <a:endParaRPr lang="en-US" altLang="ja-JP" sz="1800" dirty="0">
              <a:solidFill>
                <a:srgbClr val="4504FF"/>
              </a:solidFill>
            </a:endParaRPr>
          </a:p>
        </p:txBody>
      </p:sp>
      <p:sp>
        <p:nvSpPr>
          <p:cNvPr id="82951" name="Rectangle 10"/>
          <p:cNvSpPr>
            <a:spLocks noChangeArrowheads="1"/>
          </p:cNvSpPr>
          <p:nvPr/>
        </p:nvSpPr>
        <p:spPr bwMode="auto">
          <a:xfrm>
            <a:off x="4038600" y="2209800"/>
            <a:ext cx="4027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400" b="1" dirty="0">
                <a:latin typeface="Trebuchet MS" pitchFamily="-108" charset="0"/>
              </a:rPr>
              <a:t>F</a:t>
            </a:r>
            <a:r>
              <a:rPr lang="en-US" altLang="ja-JP" sz="4400" b="1" dirty="0">
                <a:solidFill>
                  <a:srgbClr val="4504FF"/>
                </a:solidFill>
                <a:latin typeface="Trebuchet MS" pitchFamily="-108" charset="0"/>
              </a:rPr>
              <a:t>ocus </a:t>
            </a:r>
            <a:r>
              <a:rPr lang="en-US" altLang="ja-JP" sz="4400" b="1" dirty="0">
                <a:latin typeface="Trebuchet MS" pitchFamily="-108" charset="0"/>
              </a:rPr>
              <a:t>on</a:t>
            </a:r>
            <a:r>
              <a:rPr lang="en-US" altLang="ja-JP" sz="4400" b="1" dirty="0">
                <a:solidFill>
                  <a:srgbClr val="4504FF"/>
                </a:solidFill>
                <a:latin typeface="Trebuchet MS" pitchFamily="-108" charset="0"/>
              </a:rPr>
              <a:t> </a:t>
            </a:r>
            <a:r>
              <a:rPr lang="en-US" altLang="ja-JP" sz="4400" b="1" dirty="0">
                <a:latin typeface="Trebuchet MS" pitchFamily="-108" charset="0"/>
              </a:rPr>
              <a:t>F</a:t>
            </a:r>
            <a:r>
              <a:rPr lang="en-US" altLang="ja-JP" sz="4400" b="1" dirty="0">
                <a:solidFill>
                  <a:srgbClr val="4504FF"/>
                </a:solidFill>
                <a:latin typeface="Trebuchet MS" pitchFamily="-108" charset="0"/>
              </a:rPr>
              <a:t>orm</a:t>
            </a:r>
          </a:p>
        </p:txBody>
      </p:sp>
      <p:sp>
        <p:nvSpPr>
          <p:cNvPr id="82952" name="Rectangle 11"/>
          <p:cNvSpPr>
            <a:spLocks noChangeArrowheads="1"/>
          </p:cNvSpPr>
          <p:nvPr/>
        </p:nvSpPr>
        <p:spPr bwMode="auto">
          <a:xfrm>
            <a:off x="1401763" y="35004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 sz="4400" b="1">
              <a:latin typeface="Trebuchet MS" pitchFamily="-108" charset="0"/>
            </a:endParaRPr>
          </a:p>
        </p:txBody>
      </p:sp>
      <p:sp>
        <p:nvSpPr>
          <p:cNvPr id="8295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ja-JP" alt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0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4"/>
          <p:cNvSpPr txBox="1">
            <a:spLocks noChangeArrowheads="1"/>
          </p:cNvSpPr>
          <p:nvPr/>
        </p:nvSpPr>
        <p:spPr bwMode="auto">
          <a:xfrm>
            <a:off x="8610600" y="444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1600" b="1">
                <a:latin typeface="Arial" pitchFamily="-108" charset="0"/>
              </a:rPr>
              <a:t>12</a:t>
            </a:r>
          </a:p>
        </p:txBody>
      </p:sp>
      <p:sp>
        <p:nvSpPr>
          <p:cNvPr id="82946" name="Rectangle 5"/>
          <p:cNvSpPr>
            <a:spLocks noChangeArrowheads="1"/>
          </p:cNvSpPr>
          <p:nvPr/>
        </p:nvSpPr>
        <p:spPr bwMode="auto">
          <a:xfrm>
            <a:off x="1219200" y="685800"/>
            <a:ext cx="5643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800" b="1">
                <a:solidFill>
                  <a:srgbClr val="1310FF"/>
                </a:solidFill>
                <a:latin typeface="Trebuchet MS" pitchFamily="-108" charset="0"/>
                <a:ea typeface="Osaka" pitchFamily="-108" charset="-128"/>
                <a:cs typeface="Osaka" pitchFamily="-108" charset="-128"/>
              </a:rPr>
              <a:t>Increased accuracy</a:t>
            </a:r>
          </a:p>
        </p:txBody>
      </p:sp>
      <p:sp>
        <p:nvSpPr>
          <p:cNvPr id="82947" name="Rectangle 6"/>
          <p:cNvSpPr>
            <a:spLocks noChangeArrowheads="1"/>
          </p:cNvSpPr>
          <p:nvPr/>
        </p:nvSpPr>
        <p:spPr bwMode="auto">
          <a:xfrm>
            <a:off x="6705600" y="838200"/>
            <a:ext cx="218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 b="1" i="1">
                <a:solidFill>
                  <a:srgbClr val="FF0000"/>
                </a:solidFill>
                <a:latin typeface="Comic Sans MS" pitchFamily="-108" charset="0"/>
              </a:rPr>
              <a:t>sometimes</a:t>
            </a:r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438150" y="5318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294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041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Rectangle 9"/>
          <p:cNvSpPr>
            <a:spLocks noChangeArrowheads="1"/>
          </p:cNvSpPr>
          <p:nvPr/>
        </p:nvSpPr>
        <p:spPr bwMode="auto">
          <a:xfrm>
            <a:off x="914400" y="1752600"/>
            <a:ext cx="31734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9600" b="1" dirty="0">
                <a:solidFill>
                  <a:srgbClr val="4504FF"/>
                </a:solidFill>
                <a:latin typeface="Trebuchet MS" pitchFamily="-108" charset="0"/>
              </a:rPr>
              <a:t>FonF</a:t>
            </a:r>
            <a:endParaRPr lang="en-US" altLang="ja-JP" sz="1800" dirty="0">
              <a:solidFill>
                <a:srgbClr val="4504FF"/>
              </a:solidFill>
            </a:endParaRPr>
          </a:p>
        </p:txBody>
      </p:sp>
      <p:sp>
        <p:nvSpPr>
          <p:cNvPr id="82951" name="Rectangle 10"/>
          <p:cNvSpPr>
            <a:spLocks noChangeArrowheads="1"/>
          </p:cNvSpPr>
          <p:nvPr/>
        </p:nvSpPr>
        <p:spPr bwMode="auto">
          <a:xfrm>
            <a:off x="4038600" y="2209800"/>
            <a:ext cx="4027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400" b="1">
                <a:latin typeface="Trebuchet MS" pitchFamily="-108" charset="0"/>
              </a:rPr>
              <a:t>F</a:t>
            </a:r>
            <a:r>
              <a:rPr lang="en-US" altLang="ja-JP" sz="4400" b="1">
                <a:solidFill>
                  <a:srgbClr val="4504FF"/>
                </a:solidFill>
                <a:latin typeface="Trebuchet MS" pitchFamily="-108" charset="0"/>
              </a:rPr>
              <a:t>ocus </a:t>
            </a:r>
            <a:r>
              <a:rPr lang="en-US" altLang="ja-JP" sz="4400" b="1">
                <a:latin typeface="Trebuchet MS" pitchFamily="-108" charset="0"/>
              </a:rPr>
              <a:t>on</a:t>
            </a:r>
            <a:r>
              <a:rPr lang="en-US" altLang="ja-JP" sz="4400" b="1">
                <a:solidFill>
                  <a:srgbClr val="4504FF"/>
                </a:solidFill>
                <a:latin typeface="Trebuchet MS" pitchFamily="-108" charset="0"/>
              </a:rPr>
              <a:t> </a:t>
            </a:r>
            <a:r>
              <a:rPr lang="en-US" altLang="ja-JP" sz="4400" b="1">
                <a:latin typeface="Trebuchet MS" pitchFamily="-108" charset="0"/>
              </a:rPr>
              <a:t>F</a:t>
            </a:r>
            <a:r>
              <a:rPr lang="en-US" altLang="ja-JP" sz="4400" b="1">
                <a:solidFill>
                  <a:srgbClr val="4504FF"/>
                </a:solidFill>
                <a:latin typeface="Trebuchet MS" pitchFamily="-108" charset="0"/>
              </a:rPr>
              <a:t>orm</a:t>
            </a:r>
          </a:p>
        </p:txBody>
      </p:sp>
      <p:sp>
        <p:nvSpPr>
          <p:cNvPr id="82952" name="Rectangle 11"/>
          <p:cNvSpPr>
            <a:spLocks noChangeArrowheads="1"/>
          </p:cNvSpPr>
          <p:nvPr/>
        </p:nvSpPr>
        <p:spPr bwMode="auto">
          <a:xfrm>
            <a:off x="1401763" y="35004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 sz="4400" b="1">
              <a:latin typeface="Trebuchet MS" pitchFamily="-108" charset="0"/>
            </a:endParaRPr>
          </a:p>
        </p:txBody>
      </p:sp>
      <p:sp>
        <p:nvSpPr>
          <p:cNvPr id="8295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kumimoji="0" lang="ja-JP" alt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014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371600" y="3124200"/>
            <a:ext cx="7772400" cy="4114800"/>
          </a:xfrm>
        </p:spPr>
        <p:txBody>
          <a:bodyPr/>
          <a:lstStyle/>
          <a:p>
            <a:pPr eaLnBrk="1" hangingPunct="1"/>
            <a:r>
              <a:rPr kumimoji="0" lang="en-US" altLang="ja-JP" sz="4400" b="1">
                <a:latin typeface="Trebuchet MS" pitchFamily="-108" charset="0"/>
                <a:ea typeface="ＭＳ Ｐゴシック" pitchFamily="-108" charset="-128"/>
                <a:cs typeface="ＭＳ Ｐゴシック" pitchFamily="-108" charset="-128"/>
              </a:rPr>
              <a:t>Descriptive knowledge</a:t>
            </a:r>
          </a:p>
          <a:p>
            <a:pPr eaLnBrk="1" hangingPunct="1">
              <a:buFontTx/>
              <a:buNone/>
            </a:pPr>
            <a:r>
              <a:rPr kumimoji="0" lang="en-US" altLang="ja-JP" sz="4400" b="1">
                <a:latin typeface="Trebuchet MS" pitchFamily="-108" charset="0"/>
                <a:ea typeface="ＭＳ Ｐゴシック" pitchFamily="-108" charset="-128"/>
                <a:cs typeface="ＭＳ Ｐゴシック" pitchFamily="-108" charset="-128"/>
              </a:rPr>
              <a:t>		</a:t>
            </a:r>
            <a:r>
              <a:rPr kumimoji="0" lang="en-US" altLang="ja-JP" sz="4000" b="1">
                <a:solidFill>
                  <a:srgbClr val="4504FF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knowing that…</a:t>
            </a:r>
            <a:endParaRPr kumimoji="0" lang="en-US" altLang="ja-JP" sz="4400" b="1">
              <a:latin typeface="Trebuchet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/>
            <a:r>
              <a:rPr kumimoji="0" lang="en-US" altLang="ja-JP" sz="4400" b="1">
                <a:latin typeface="Trebuchet MS" pitchFamily="-108" charset="0"/>
                <a:ea typeface="ＭＳ Ｐゴシック" pitchFamily="-108" charset="-128"/>
                <a:cs typeface="ＭＳ Ｐゴシック" pitchFamily="-108" charset="-128"/>
              </a:rPr>
              <a:t> Procedural knowledge</a:t>
            </a:r>
          </a:p>
          <a:p>
            <a:pPr eaLnBrk="1" hangingPunct="1">
              <a:buFontTx/>
              <a:buNone/>
            </a:pPr>
            <a:r>
              <a:rPr kumimoji="0" lang="en-US" altLang="ja-JP" sz="4400" b="1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		</a:t>
            </a:r>
            <a:r>
              <a:rPr kumimoji="0" lang="en-US" altLang="ja-JP" sz="4000" b="1">
                <a:solidFill>
                  <a:srgbClr val="4504FF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knowing how…</a:t>
            </a:r>
          </a:p>
        </p:txBody>
      </p:sp>
    </p:spTree>
    <p:extLst>
      <p:ext uri="{BB962C8B-B14F-4D97-AF65-F5344CB8AC3E}">
        <p14:creationId xmlns:p14="http://schemas.microsoft.com/office/powerpoint/2010/main" val="360597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2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/>
        </p:nvSpPr>
        <p:spPr bwMode="auto">
          <a:xfrm>
            <a:off x="8610600" y="444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1600" b="1">
                <a:latin typeface="Arial" pitchFamily="-108" charset="0"/>
              </a:rPr>
              <a:t>12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76200" y="381000"/>
            <a:ext cx="9070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000" b="1">
                <a:latin typeface="Gill Sans" pitchFamily="-108" charset="0"/>
                <a:ea typeface="Osaka" pitchFamily="-108" charset="-128"/>
                <a:cs typeface="Osaka" pitchFamily="-108" charset="-128"/>
              </a:rPr>
              <a:t>Some (especially Mike Long) insist</a:t>
            </a:r>
            <a:endParaRPr lang="en-US" altLang="ja-JP" sz="4800" b="1">
              <a:latin typeface="Gill San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438150" y="531813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4996" name="Rectangle 7"/>
          <p:cNvSpPr>
            <a:spLocks noChangeArrowheads="1"/>
          </p:cNvSpPr>
          <p:nvPr/>
        </p:nvSpPr>
        <p:spPr bwMode="auto">
          <a:xfrm>
            <a:off x="914400" y="1752600"/>
            <a:ext cx="403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9600" b="1" dirty="0">
                <a:solidFill>
                  <a:srgbClr val="4504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FonF</a:t>
            </a:r>
            <a:endParaRPr lang="en-US" altLang="ja-JP" sz="1800" b="1" dirty="0">
              <a:solidFill>
                <a:srgbClr val="4504FF"/>
              </a:solidFill>
              <a:latin typeface="Gill Sans" pitchFamily="-108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84997" name="Rectangle 8"/>
          <p:cNvSpPr>
            <a:spLocks noChangeArrowheads="1"/>
          </p:cNvSpPr>
          <p:nvPr/>
        </p:nvSpPr>
        <p:spPr bwMode="auto">
          <a:xfrm>
            <a:off x="4357688" y="2209800"/>
            <a:ext cx="44053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400" b="1" dirty="0">
                <a:latin typeface="Gill Sans" pitchFamily="-108" charset="0"/>
                <a:ea typeface="Gill Sans" pitchFamily="-108" charset="0"/>
                <a:cs typeface="Gill Sans" pitchFamily="-108" charset="0"/>
              </a:rPr>
              <a:t>F</a:t>
            </a:r>
            <a:r>
              <a:rPr lang="en-US" altLang="ja-JP" sz="4400" b="1" dirty="0">
                <a:solidFill>
                  <a:srgbClr val="4504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ocus </a:t>
            </a:r>
            <a:r>
              <a:rPr lang="en-US" altLang="ja-JP" sz="4400" b="1" dirty="0">
                <a:latin typeface="Gill Sans" pitchFamily="-108" charset="0"/>
                <a:ea typeface="Gill Sans" pitchFamily="-108" charset="0"/>
                <a:cs typeface="Gill Sans" pitchFamily="-108" charset="0"/>
              </a:rPr>
              <a:t>on</a:t>
            </a:r>
            <a:r>
              <a:rPr lang="en-US" altLang="ja-JP" sz="4400" b="1" dirty="0">
                <a:solidFill>
                  <a:srgbClr val="4504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 </a:t>
            </a:r>
            <a:r>
              <a:rPr lang="en-US" altLang="ja-JP" sz="4400" b="1" dirty="0">
                <a:latin typeface="Gill Sans" pitchFamily="-108" charset="0"/>
                <a:ea typeface="Gill Sans" pitchFamily="-108" charset="0"/>
                <a:cs typeface="Gill Sans" pitchFamily="-108" charset="0"/>
              </a:rPr>
              <a:t>F</a:t>
            </a:r>
            <a:r>
              <a:rPr lang="en-US" altLang="ja-JP" sz="4400" b="1" dirty="0">
                <a:solidFill>
                  <a:srgbClr val="4504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orm</a:t>
            </a:r>
          </a:p>
        </p:txBody>
      </p:sp>
      <p:sp>
        <p:nvSpPr>
          <p:cNvPr id="84998" name="Rectangle 9"/>
          <p:cNvSpPr>
            <a:spLocks noChangeArrowheads="1"/>
          </p:cNvSpPr>
          <p:nvPr/>
        </p:nvSpPr>
        <p:spPr bwMode="auto">
          <a:xfrm>
            <a:off x="1401763" y="35004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 sz="4400" b="1">
              <a:latin typeface="Trebuchet MS" pitchFamily="-108" charset="0"/>
            </a:endParaRPr>
          </a:p>
        </p:txBody>
      </p:sp>
      <p:sp>
        <p:nvSpPr>
          <p:cNvPr id="84999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2133600" cy="609600"/>
          </a:xfrm>
        </p:spPr>
        <p:txBody>
          <a:bodyPr>
            <a:normAutofit fontScale="90000"/>
          </a:bodyPr>
          <a:lstStyle/>
          <a:p>
            <a:pPr eaLnBrk="1" hangingPunct="1"/>
            <a:endParaRPr kumimoji="0" lang="ja-JP" altLang="en-US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0244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0" y="5257800"/>
            <a:ext cx="48768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0" lang="en-US" altLang="ja-JP" sz="4400" b="1">
                <a:latin typeface="Gill Sans" pitchFamily="-108" charset="0"/>
                <a:ea typeface="Gill Sans" pitchFamily="-108" charset="0"/>
                <a:cs typeface="Gill Sans" pitchFamily="-108" charset="0"/>
              </a:rPr>
              <a:t>F</a:t>
            </a:r>
            <a:r>
              <a:rPr kumimoji="0" lang="en-US" altLang="ja-JP" sz="4400" b="1">
                <a:solidFill>
                  <a:srgbClr val="4504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ocus </a:t>
            </a:r>
            <a:r>
              <a:rPr kumimoji="0" lang="en-US" altLang="ja-JP" sz="4400" b="1">
                <a:latin typeface="Gill Sans" pitchFamily="-108" charset="0"/>
                <a:ea typeface="Gill Sans" pitchFamily="-108" charset="0"/>
                <a:cs typeface="Gill Sans" pitchFamily="-108" charset="0"/>
              </a:rPr>
              <a:t>on</a:t>
            </a:r>
            <a:r>
              <a:rPr kumimoji="0" lang="en-US" altLang="ja-JP" sz="4400" b="1">
                <a:solidFill>
                  <a:srgbClr val="4504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 </a:t>
            </a:r>
            <a:r>
              <a:rPr kumimoji="0" lang="en-US" altLang="ja-JP" sz="4400" b="1">
                <a:latin typeface="Gill Sans" pitchFamily="-108" charset="0"/>
                <a:ea typeface="Gill Sans" pitchFamily="-108" charset="0"/>
                <a:cs typeface="Gill Sans" pitchFamily="-108" charset="0"/>
              </a:rPr>
              <a:t>F</a:t>
            </a:r>
            <a:r>
              <a:rPr kumimoji="0" lang="en-US" altLang="ja-JP" sz="4400" b="1">
                <a:solidFill>
                  <a:srgbClr val="4504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orm</a:t>
            </a:r>
            <a:r>
              <a:rPr kumimoji="0" lang="en-US" altLang="ja-JP" sz="4400" b="1">
                <a:solidFill>
                  <a:srgbClr val="FE1C4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s</a:t>
            </a:r>
            <a:endParaRPr kumimoji="0" lang="en-US" altLang="ja-JP" sz="4000" b="1">
              <a:solidFill>
                <a:srgbClr val="4504FF"/>
              </a:solidFill>
              <a:latin typeface="Gill Sans" pitchFamily="-108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402444" name="Rectangle 12"/>
          <p:cNvSpPr>
            <a:spLocks noChangeArrowheads="1"/>
          </p:cNvSpPr>
          <p:nvPr/>
        </p:nvSpPr>
        <p:spPr bwMode="auto">
          <a:xfrm>
            <a:off x="914400" y="4800600"/>
            <a:ext cx="3865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9600" b="1">
                <a:solidFill>
                  <a:srgbClr val="4504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FonF</a:t>
            </a:r>
            <a:r>
              <a:rPr lang="en-US" altLang="ja-JP" sz="9600" b="1">
                <a:solidFill>
                  <a:srgbClr val="FE1C4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s</a:t>
            </a:r>
            <a:endParaRPr lang="en-US" altLang="ja-JP" sz="9600" b="1">
              <a:solidFill>
                <a:srgbClr val="4504FF"/>
              </a:solidFill>
              <a:latin typeface="Gill Sans" pitchFamily="-108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2209800" y="4038600"/>
            <a:ext cx="4375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000" b="1">
                <a:latin typeface="Gill Sans" pitchFamily="-108" charset="0"/>
                <a:ea typeface="Osaka" pitchFamily="-108" charset="-128"/>
                <a:cs typeface="Osaka" pitchFamily="-108" charset="-128"/>
              </a:rPr>
              <a:t>is different than</a:t>
            </a:r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1600200" y="3105150"/>
            <a:ext cx="31213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800" b="1" dirty="0">
                <a:solidFill>
                  <a:srgbClr val="FE1C4F"/>
                </a:solidFill>
                <a:latin typeface="Chalkduster"/>
                <a:ea typeface="Apple Casual" pitchFamily="-108" charset="0"/>
                <a:cs typeface="Chalkduster"/>
              </a:rPr>
              <a:t>Reactive</a:t>
            </a:r>
            <a:endParaRPr lang="en-US" altLang="ja-JP" dirty="0">
              <a:latin typeface="Chalkduster"/>
              <a:ea typeface="Apple Casual" pitchFamily="-108" charset="0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408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3" grpId="0" build="p"/>
      <p:bldP spid="402444" grpId="0"/>
      <p:bldP spid="402445" grpId="0"/>
      <p:bldP spid="4024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2286000" y="406400"/>
            <a:ext cx="6858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sz="4800" b="1" dirty="0">
                <a:solidFill>
                  <a:srgbClr val="1310FF"/>
                </a:solidFill>
                <a:latin typeface="Gill Sans" pitchFamily="-108" charset="0"/>
                <a:ea typeface="Gill Sans" pitchFamily="-108" charset="0"/>
                <a:cs typeface="Gill Sans" pitchFamily="-108" charset="0"/>
              </a:rPr>
              <a:t>Increased accuracy</a:t>
            </a:r>
          </a:p>
          <a:p>
            <a:endParaRPr lang="en-US" sz="4400" b="1" dirty="0">
              <a:solidFill>
                <a:srgbClr val="800000"/>
              </a:solidFill>
              <a:latin typeface="Gill Sans" pitchFamily="-108" charset="0"/>
              <a:ea typeface="Gill Sans" pitchFamily="-108" charset="0"/>
              <a:cs typeface="Gill Sans" pitchFamily="-108" charset="0"/>
            </a:endParaRPr>
          </a:p>
        </p:txBody>
      </p:sp>
      <p:pic>
        <p:nvPicPr>
          <p:cNvPr id="4403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2693988"/>
            <a:ext cx="909161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71488" y="2514600"/>
            <a:ext cx="1357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  </a:t>
            </a:r>
            <a:r>
              <a:rPr lang="en-US" sz="3600" dirty="0">
                <a:solidFill>
                  <a:srgbClr val="800000"/>
                </a:solidFill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 dog</a:t>
            </a:r>
          </a:p>
          <a:p>
            <a:endParaRPr lang="en-US" dirty="0">
              <a:solidFill>
                <a:srgbClr val="0000FF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</a:endParaRPr>
          </a:p>
        </p:txBody>
      </p:sp>
      <p:sp>
        <p:nvSpPr>
          <p:cNvPr id="44039" name="TextBox 1"/>
          <p:cNvSpPr txBox="1">
            <a:spLocks noChangeArrowheads="1"/>
          </p:cNvSpPr>
          <p:nvPr/>
        </p:nvSpPr>
        <p:spPr bwMode="auto">
          <a:xfrm>
            <a:off x="10806113" y="25146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 </a:t>
            </a:r>
          </a:p>
          <a:p>
            <a:endParaRPr lang="en-US" dirty="0">
              <a:solidFill>
                <a:srgbClr val="0000FF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</a:endParaRPr>
          </a:p>
        </p:txBody>
      </p:sp>
      <p:sp>
        <p:nvSpPr>
          <p:cNvPr id="44040" name="TextBox 13"/>
          <p:cNvSpPr txBox="1">
            <a:spLocks noChangeArrowheads="1"/>
          </p:cNvSpPr>
          <p:nvPr/>
        </p:nvSpPr>
        <p:spPr bwMode="auto">
          <a:xfrm>
            <a:off x="914400" y="4267200"/>
            <a:ext cx="769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latin typeface="Gill Sans" pitchFamily="-108" charset="0"/>
                <a:ea typeface="Gill Sans" pitchFamily="-108" charset="0"/>
                <a:cs typeface="Gill Sans" pitchFamily="-108" charset="0"/>
              </a:rPr>
              <a:t>Fill in first.  Listen to check.</a:t>
            </a:r>
          </a:p>
          <a:p>
            <a:r>
              <a:rPr lang="en-US" sz="4800" dirty="0">
                <a:latin typeface="Gill Sans" pitchFamily="-108" charset="0"/>
                <a:ea typeface="Gill Sans" pitchFamily="-108" charset="0"/>
                <a:cs typeface="Gill Sans" pitchFamily="-108" charset="0"/>
              </a:rPr>
              <a:t>Multiple possibilities.  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638800" y="2514600"/>
            <a:ext cx="135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  </a:t>
            </a:r>
            <a:r>
              <a:rPr lang="en-US" sz="3600" dirty="0">
                <a:solidFill>
                  <a:srgbClr val="800000"/>
                </a:solidFill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 dog</a:t>
            </a:r>
          </a:p>
          <a:p>
            <a:endParaRPr lang="en-US" dirty="0">
              <a:solidFill>
                <a:srgbClr val="0000FF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248400" y="3087688"/>
            <a:ext cx="180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  </a:t>
            </a:r>
            <a:r>
              <a:rPr lang="en-US" sz="3600" dirty="0">
                <a:solidFill>
                  <a:srgbClr val="800000"/>
                </a:solidFill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 really</a:t>
            </a:r>
          </a:p>
          <a:p>
            <a:endParaRPr lang="en-US" dirty="0">
              <a:solidFill>
                <a:srgbClr val="0000FF"/>
              </a:solidFill>
              <a:latin typeface="Comic Sans MS" pitchFamily="-108" charset="0"/>
              <a:ea typeface="Comic Sans MS" pitchFamily="-108" charset="0"/>
              <a:cs typeface="Comic Sans MS" pitchFamily="-108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692696"/>
            <a:ext cx="16065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31"/>
          <p:cNvSpPr>
            <a:spLocks noChangeArrowheads="1"/>
          </p:cNvSpPr>
          <p:nvPr/>
        </p:nvSpPr>
        <p:spPr bwMode="auto">
          <a:xfrm>
            <a:off x="5220072" y="1268760"/>
            <a:ext cx="3550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4800" b="1" i="1" dirty="0">
                <a:solidFill>
                  <a:srgbClr val="FF0000"/>
                </a:solidFill>
                <a:latin typeface="Apple Casual" pitchFamily="-108" charset="0"/>
                <a:ea typeface="Apple Casual" pitchFamily="-108" charset="0"/>
                <a:cs typeface="Apple Casual" pitchFamily="-108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67570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040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ChangeArrowheads="1"/>
          </p:cNvSpPr>
          <p:nvPr/>
        </p:nvSpPr>
        <p:spPr bwMode="auto">
          <a:xfrm>
            <a:off x="228600" y="3048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4800">
                <a:latin typeface="Gill Sans" pitchFamily="-108" charset="0"/>
                <a:ea typeface="Gill Sans" pitchFamily="-108" charset="0"/>
                <a:cs typeface="Gill Sans" pitchFamily="-108" charset="0"/>
              </a:rPr>
              <a:t>I don</a:t>
            </a:r>
            <a:r>
              <a:rPr lang="ja-JP" altLang="en-US" sz="4800">
                <a:latin typeface="Gill Sans" pitchFamily="-108" charset="0"/>
                <a:ea typeface="Gill Sans" pitchFamily="-108" charset="0"/>
                <a:cs typeface="Gill Sans" pitchFamily="-108" charset="0"/>
              </a:rPr>
              <a:t>’</a:t>
            </a:r>
            <a:r>
              <a:rPr lang="en-US" altLang="ja-JP" sz="4800">
                <a:latin typeface="Gill Sans" pitchFamily="-108" charset="0"/>
                <a:ea typeface="Gill Sans" pitchFamily="-108" charset="0"/>
                <a:cs typeface="Gill Sans" pitchFamily="-108" charset="0"/>
              </a:rPr>
              <a:t>t find Long</a:t>
            </a:r>
            <a:r>
              <a:rPr lang="ja-JP" altLang="en-US" sz="4800">
                <a:latin typeface="Gill Sans" pitchFamily="-108" charset="0"/>
                <a:ea typeface="Gill Sans" pitchFamily="-108" charset="0"/>
                <a:cs typeface="Gill Sans" pitchFamily="-108" charset="0"/>
              </a:rPr>
              <a:t>’</a:t>
            </a:r>
            <a:r>
              <a:rPr lang="en-US" altLang="ja-JP" sz="4800">
                <a:latin typeface="Gill Sans" pitchFamily="-108" charset="0"/>
                <a:ea typeface="Gill Sans" pitchFamily="-108" charset="0"/>
                <a:cs typeface="Gill Sans" pitchFamily="-108" charset="0"/>
              </a:rPr>
              <a:t>s position useful</a:t>
            </a:r>
            <a:endParaRPr lang="en-US" altLang="ja-JP">
              <a:latin typeface="Gill Sans" pitchFamily="-108" charset="0"/>
              <a:ea typeface="Gill Sans" pitchFamily="-108" charset="0"/>
              <a:cs typeface="Gill Sans" pitchFamily="-108" charset="0"/>
            </a:endParaRPr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US" altLang="ja-JP" sz="4400" dirty="0" smtClean="0">
                <a:latin typeface="Gill Sans" pitchFamily="-108" charset="0"/>
                <a:ea typeface="Gill Sans" pitchFamily="-108" charset="0"/>
                <a:cs typeface="Gill Sans" pitchFamily="-108" charset="0"/>
              </a:rPr>
              <a:t>If we know the </a:t>
            </a:r>
            <a:r>
              <a:rPr kumimoji="0" lang="en-US" altLang="ja-JP" sz="4400" smtClean="0">
                <a:latin typeface="Gill Sans" pitchFamily="-108" charset="0"/>
                <a:ea typeface="Gill Sans" pitchFamily="-108" charset="0"/>
                <a:cs typeface="Gill Sans" pitchFamily="-108" charset="0"/>
              </a:rPr>
              <a:t>learners language, </a:t>
            </a:r>
            <a:r>
              <a:rPr kumimoji="0" lang="en-US" altLang="ja-JP" sz="4400" dirty="0">
                <a:latin typeface="Gill Sans" pitchFamily="-108" charset="0"/>
                <a:ea typeface="Gill Sans" pitchFamily="-108" charset="0"/>
                <a:cs typeface="Gill Sans" pitchFamily="-108" charset="0"/>
              </a:rPr>
              <a:t>we can anticipate the problems: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kumimoji="0" lang="en-US" altLang="ja-JP" sz="4000" dirty="0">
                <a:latin typeface="Gill Sans" pitchFamily="-108" charset="0"/>
                <a:ea typeface="Gill Sans" pitchFamily="-108" charset="0"/>
                <a:cs typeface="Gill Sans" pitchFamily="-108" charset="0"/>
              </a:rPr>
              <a:t>	• L1 interference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kumimoji="0" lang="en-US" altLang="ja-JP" sz="4000" dirty="0">
                <a:latin typeface="Gill Sans" pitchFamily="-108" charset="0"/>
                <a:ea typeface="Gill Sans" pitchFamily="-108" charset="0"/>
                <a:cs typeface="Gill Sans" pitchFamily="-108" charset="0"/>
              </a:rPr>
              <a:t>  • False beginners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en-US" altLang="ja-JP" sz="4400" dirty="0">
                <a:latin typeface="Gill Sans" pitchFamily="-108" charset="0"/>
                <a:ea typeface="Gill Sans" pitchFamily="-108" charset="0"/>
                <a:cs typeface="Gill Sans" pitchFamily="-108" charset="0"/>
              </a:rPr>
              <a:t>Not doing FonF(s), lost opportunity for task planning. </a:t>
            </a:r>
          </a:p>
        </p:txBody>
      </p:sp>
    </p:spTree>
    <p:extLst>
      <p:ext uri="{BB962C8B-B14F-4D97-AF65-F5344CB8AC3E}">
        <p14:creationId xmlns:p14="http://schemas.microsoft.com/office/powerpoint/2010/main" val="185782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254"/>
            <a:ext cx="9144000" cy="4093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52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Learning by doing</a:t>
            </a:r>
            <a:endParaRPr lang="en-US" sz="72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96752"/>
            <a:ext cx="3521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rgbClr val="FF6600"/>
                </a:solidFill>
                <a:latin typeface="Gill Sans"/>
                <a:cs typeface="Gill Sans"/>
              </a:rPr>
              <a:t>Noticing</a:t>
            </a:r>
            <a:endParaRPr lang="en-US" sz="6000" b="1" i="1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750262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Gill Sans"/>
                <a:cs typeface="Gill Sans"/>
              </a:rPr>
              <a:t>w</a:t>
            </a:r>
            <a:r>
              <a:rPr lang="en-US" sz="6000" b="1" dirty="0" smtClean="0">
                <a:latin typeface="Gill Sans"/>
                <a:cs typeface="Gill Sans"/>
              </a:rPr>
              <a:t>hile </a:t>
            </a:r>
            <a:r>
              <a:rPr lang="en-US" sz="6000" b="1" i="1" dirty="0" smtClean="0">
                <a:solidFill>
                  <a:srgbClr val="FF6600"/>
                </a:solidFill>
                <a:latin typeface="Gill Sans"/>
                <a:cs typeface="Gill Sans"/>
              </a:rPr>
              <a:t>using</a:t>
            </a:r>
            <a:r>
              <a:rPr lang="en-US" sz="6000" b="1" dirty="0" smtClean="0">
                <a:latin typeface="Gill Sans"/>
                <a:cs typeface="Gill Sans"/>
              </a:rPr>
              <a:t> English</a:t>
            </a:r>
            <a:endParaRPr lang="en-US" sz="6000" b="1" dirty="0">
              <a:latin typeface="Gill Sans"/>
              <a:cs typeface="Gill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0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254"/>
            <a:ext cx="9144000" cy="4093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52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Learning by doing</a:t>
            </a:r>
            <a:endParaRPr lang="en-US" sz="72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1277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6600"/>
                </a:solidFill>
                <a:latin typeface="Gill Sans"/>
                <a:cs typeface="Gill Sans"/>
              </a:rPr>
              <a:t>FonF</a:t>
            </a:r>
            <a:r>
              <a:rPr lang="en-US" sz="5400" b="1" dirty="0" smtClean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  <a:r>
              <a:rPr lang="en-US" sz="5400" b="1" dirty="0" smtClean="0">
                <a:latin typeface="Gill Sans"/>
                <a:cs typeface="Gill Sans"/>
              </a:rPr>
              <a:t>helps them </a:t>
            </a:r>
            <a:r>
              <a:rPr lang="en-US" sz="6600" b="1" i="1" dirty="0">
                <a:solidFill>
                  <a:srgbClr val="FF6600"/>
                </a:solidFill>
                <a:latin typeface="Gill Sans"/>
                <a:cs typeface="Gill Sans"/>
              </a:rPr>
              <a:t>n</a:t>
            </a:r>
            <a:r>
              <a:rPr lang="en-US" sz="6600" b="1" i="1" dirty="0" smtClean="0">
                <a:solidFill>
                  <a:srgbClr val="FF6600"/>
                </a:solidFill>
                <a:latin typeface="Gill Sans"/>
                <a:cs typeface="Gill Sans"/>
              </a:rPr>
              <a:t>otice</a:t>
            </a:r>
            <a:endParaRPr lang="en-US" sz="6600" b="1" i="1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3577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b="1" dirty="0">
              <a:latin typeface="Gill Sans"/>
              <a:cs typeface="Gill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2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73" y="188640"/>
            <a:ext cx="4775200" cy="452596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endParaRPr kumimoji="0" lang="en-US" altLang="ja-JP" sz="40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buFontTx/>
              <a:buNone/>
            </a:pPr>
            <a:endParaRPr kumimoji="0" lang="en-US" altLang="ja-JP" sz="40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buFontTx/>
              <a:buNone/>
            </a:pPr>
            <a:endParaRPr kumimoji="0" lang="en-US" altLang="ja-JP" sz="40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buFontTx/>
              <a:buNone/>
            </a:pPr>
            <a:endParaRPr kumimoji="0" lang="en-US" altLang="ja-JP" sz="40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buFontTx/>
              <a:buNone/>
            </a:pPr>
            <a:endParaRPr kumimoji="0" lang="en-US" altLang="ja-JP" sz="40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buFontTx/>
              <a:buNone/>
            </a:pPr>
            <a:r>
              <a:rPr kumimoji="0" lang="en-US" altLang="ja-JP" sz="4000" dirty="0">
                <a:solidFill>
                  <a:srgbClr val="000000"/>
                </a:solidFill>
                <a:latin typeface="Gill Sans"/>
                <a:ea typeface="ＭＳ Ｐゴシック" pitchFamily="-108" charset="-128"/>
                <a:cs typeface="Gill Sans"/>
              </a:rPr>
              <a:t>• Hint: </a:t>
            </a:r>
          </a:p>
          <a:p>
            <a:pPr>
              <a:buFontTx/>
              <a:buNone/>
            </a:pPr>
            <a:r>
              <a:rPr kumimoji="0" lang="en-US" altLang="ja-JP" sz="4000" dirty="0">
                <a:solidFill>
                  <a:srgbClr val="000000"/>
                </a:solidFill>
                <a:latin typeface="Gill Sans"/>
                <a:ea typeface="ＭＳ Ｐゴシック" pitchFamily="-108" charset="-128"/>
                <a:cs typeface="Gill Sans"/>
              </a:rPr>
              <a:t>cloze target </a:t>
            </a:r>
          </a:p>
          <a:p>
            <a:pPr>
              <a:buFontTx/>
              <a:buNone/>
            </a:pPr>
            <a:r>
              <a:rPr kumimoji="0" lang="en-US" altLang="ja-JP" sz="4000" dirty="0">
                <a:solidFill>
                  <a:srgbClr val="000000"/>
                </a:solidFill>
                <a:latin typeface="Gill Sans"/>
                <a:ea typeface="ＭＳ Ｐゴシック" pitchFamily="-108" charset="-128"/>
                <a:cs typeface="Gill Sans"/>
              </a:rPr>
              <a:t>grammar/vocabulary</a:t>
            </a:r>
          </a:p>
          <a:p>
            <a:pPr>
              <a:buFontTx/>
              <a:buNone/>
            </a:pPr>
            <a:r>
              <a:rPr kumimoji="0" lang="en-US" altLang="ja-JP" sz="4000" dirty="0">
                <a:solidFill>
                  <a:srgbClr val="000000"/>
                </a:solidFill>
                <a:latin typeface="Gill Sans"/>
                <a:ea typeface="ＭＳ Ｐゴシック" pitchFamily="-108" charset="-128"/>
                <a:cs typeface="Gill Sans"/>
              </a:rPr>
              <a:t>Not every </a:t>
            </a:r>
            <a:r>
              <a:rPr kumimoji="0" lang="en-US" altLang="ja-JP" sz="4000" i="1" dirty="0">
                <a:solidFill>
                  <a:srgbClr val="000000"/>
                </a:solidFill>
                <a:latin typeface="Gill Sans"/>
                <a:ea typeface="ＭＳ Ｐゴシック" pitchFamily="-108" charset="-128"/>
                <a:cs typeface="Gill Sans"/>
              </a:rPr>
              <a:t>n</a:t>
            </a:r>
            <a:r>
              <a:rPr kumimoji="0" lang="en-US" altLang="ja-JP" sz="4000" dirty="0">
                <a:solidFill>
                  <a:srgbClr val="000000"/>
                </a:solidFill>
                <a:latin typeface="Gill Sans"/>
                <a:ea typeface="ＭＳ Ｐゴシック" pitchFamily="-108" charset="-128"/>
                <a:cs typeface="Gill Sans"/>
              </a:rPr>
              <a:t>th word</a:t>
            </a:r>
          </a:p>
          <a:p>
            <a:pPr>
              <a:buFontTx/>
              <a:buNone/>
            </a:pPr>
            <a:endParaRPr kumimoji="0" lang="ja-JP" altLang="en-US" sz="1600" dirty="0">
              <a:solidFill>
                <a:srgbClr val="000000"/>
              </a:solidFill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0898" name="Rectangle 2"/>
          <p:cNvSpPr txBox="1">
            <a:spLocks noChangeArrowheads="1"/>
          </p:cNvSpPr>
          <p:nvPr/>
        </p:nvSpPr>
        <p:spPr bwMode="auto">
          <a:xfrm>
            <a:off x="0" y="457200"/>
            <a:ext cx="96845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altLang="ja-JP" sz="6000" b="1" dirty="0">
                <a:latin typeface="Arial" pitchFamily="-108" charset="0"/>
              </a:rPr>
              <a:t>DIY – </a:t>
            </a:r>
            <a:endParaRPr lang="en-US" altLang="ja-JP" sz="6000" b="1" dirty="0" smtClean="0">
              <a:latin typeface="Arial" pitchFamily="-108" charset="0"/>
            </a:endParaRPr>
          </a:p>
          <a:p>
            <a:pPr eaLnBrk="0" hangingPunct="0"/>
            <a:r>
              <a:rPr lang="en-US" altLang="ja-JP" sz="6000" b="1" dirty="0" smtClean="0">
                <a:latin typeface="Arial" pitchFamily="-108" charset="0"/>
              </a:rPr>
              <a:t>Do </a:t>
            </a:r>
            <a:r>
              <a:rPr lang="en-US" altLang="ja-JP" sz="6000" b="1" dirty="0">
                <a:latin typeface="Arial" pitchFamily="-108" charset="0"/>
              </a:rPr>
              <a:t>it yourself. </a:t>
            </a:r>
            <a:endParaRPr lang="en-US" altLang="ja-JP" sz="2400" b="1" dirty="0">
              <a:latin typeface="Arial" pitchFamily="-108" charset="0"/>
            </a:endParaRPr>
          </a:p>
        </p:txBody>
      </p:sp>
      <p:pic>
        <p:nvPicPr>
          <p:cNvPr id="8089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1988840"/>
            <a:ext cx="937172" cy="304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8840"/>
            <a:ext cx="28829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0"/>
            <a:ext cx="28575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6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5254"/>
            <a:ext cx="9144000" cy="4093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993" y="980728"/>
            <a:ext cx="852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latin typeface="Gill Sans"/>
                <a:cs typeface="Gill Sans"/>
              </a:rPr>
              <a:t>Learning by doing</a:t>
            </a:r>
            <a:endParaRPr lang="en-US" sz="7200" b="1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4801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42" y="0"/>
            <a:ext cx="4466326" cy="6938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622" y="116632"/>
            <a:ext cx="4661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800000"/>
                </a:solidFill>
                <a:latin typeface="Gill Sans"/>
                <a:cs typeface="Gill Sans"/>
              </a:rPr>
              <a:t>French proverb:</a:t>
            </a:r>
            <a:endParaRPr lang="en-US" sz="5400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2516" y="2294870"/>
            <a:ext cx="47379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smtClean="0">
                <a:latin typeface="Gill Sans"/>
                <a:cs typeface="Gill Sans"/>
              </a:rPr>
              <a:t>The way to</a:t>
            </a:r>
          </a:p>
          <a:p>
            <a:pPr algn="r"/>
            <a:r>
              <a:rPr lang="en-US" sz="6000" dirty="0">
                <a:latin typeface="Gill Sans"/>
                <a:cs typeface="Gill Sans"/>
              </a:rPr>
              <a:t>b</a:t>
            </a:r>
            <a:r>
              <a:rPr lang="en-US" sz="6000" dirty="0" smtClean="0">
                <a:latin typeface="Gill Sans"/>
                <a:cs typeface="Gill Sans"/>
              </a:rPr>
              <a:t>ecome a </a:t>
            </a:r>
          </a:p>
          <a:p>
            <a:pPr algn="r"/>
            <a:r>
              <a:rPr lang="en-US" sz="6000" b="1" dirty="0" smtClean="0">
                <a:latin typeface="Gill Sans"/>
                <a:cs typeface="Gill Sans"/>
              </a:rPr>
              <a:t>blacksmith</a:t>
            </a:r>
            <a:r>
              <a:rPr lang="en-US" sz="6000" dirty="0" smtClean="0">
                <a:latin typeface="Gill Sans"/>
                <a:cs typeface="Gill Sans"/>
              </a:rPr>
              <a:t>,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540650" y="4823281"/>
            <a:ext cx="46514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latin typeface="Gill Sans"/>
                <a:cs typeface="Gill Sans"/>
              </a:rPr>
              <a:t>i</a:t>
            </a:r>
            <a:r>
              <a:rPr lang="en-US" sz="6000" dirty="0" smtClean="0">
                <a:latin typeface="Gill Sans"/>
                <a:cs typeface="Gill Sans"/>
              </a:rPr>
              <a:t>s </a:t>
            </a:r>
            <a:r>
              <a:rPr lang="en-US" sz="6000" b="1" dirty="0" smtClean="0">
                <a:latin typeface="Gill Sans"/>
                <a:cs typeface="Gill Sans"/>
              </a:rPr>
              <a:t>to be</a:t>
            </a:r>
            <a:r>
              <a:rPr lang="en-US" sz="6000" dirty="0" smtClean="0">
                <a:latin typeface="Gill Sans"/>
                <a:cs typeface="Gill Sans"/>
              </a:rPr>
              <a:t> </a:t>
            </a:r>
            <a:r>
              <a:rPr lang="en-US" sz="6000" dirty="0">
                <a:latin typeface="Gill Sans"/>
                <a:cs typeface="Gill Sans"/>
              </a:rPr>
              <a:t>a </a:t>
            </a:r>
          </a:p>
          <a:p>
            <a:r>
              <a:rPr lang="en-US" sz="6000" b="1" dirty="0">
                <a:latin typeface="Gill Sans"/>
                <a:cs typeface="Gill Sans"/>
              </a:rPr>
              <a:t>b</a:t>
            </a:r>
            <a:r>
              <a:rPr lang="en-US" sz="6000" b="1" dirty="0" smtClean="0">
                <a:latin typeface="Gill Sans"/>
                <a:cs typeface="Gill Sans"/>
              </a:rPr>
              <a:t>lacksmith</a:t>
            </a:r>
            <a:r>
              <a:rPr lang="en-US" sz="6000" dirty="0" smtClean="0">
                <a:latin typeface="Gill Sans"/>
                <a:cs typeface="Gill Sans"/>
              </a:rPr>
              <a:t>.</a:t>
            </a:r>
            <a:endParaRPr lang="en-US" sz="6000" dirty="0"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9992" y="4141529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Gill Sans"/>
                <a:cs typeface="Gill Sans"/>
              </a:rPr>
              <a:t>blacksmith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5026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8622" y="116632"/>
            <a:ext cx="4661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800000"/>
                </a:solidFill>
                <a:latin typeface="Gill Sans"/>
                <a:cs typeface="Gill Sans"/>
              </a:rPr>
              <a:t>French proverb:</a:t>
            </a:r>
            <a:endParaRPr lang="en-US" sz="5400" dirty="0">
              <a:solidFill>
                <a:srgbClr val="8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2516" y="2294870"/>
            <a:ext cx="47379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 smtClean="0">
                <a:latin typeface="Gill Sans"/>
                <a:cs typeface="Gill Sans"/>
              </a:rPr>
              <a:t>The way to</a:t>
            </a:r>
          </a:p>
          <a:p>
            <a:pPr algn="r"/>
            <a:r>
              <a:rPr lang="en-US" sz="6000" dirty="0">
                <a:latin typeface="Gill Sans"/>
                <a:cs typeface="Gill Sans"/>
              </a:rPr>
              <a:t>b</a:t>
            </a:r>
            <a:r>
              <a:rPr lang="en-US" sz="6000" dirty="0" smtClean="0">
                <a:latin typeface="Gill Sans"/>
                <a:cs typeface="Gill Sans"/>
              </a:rPr>
              <a:t>ecome a </a:t>
            </a:r>
          </a:p>
          <a:p>
            <a:pPr algn="r"/>
            <a:r>
              <a:rPr lang="en-US" sz="6000" b="1" dirty="0" smtClean="0">
                <a:latin typeface="Gill Sans"/>
                <a:cs typeface="Gill Sans"/>
              </a:rPr>
              <a:t>blacksmith</a:t>
            </a:r>
            <a:r>
              <a:rPr lang="en-US" sz="6000" dirty="0" smtClean="0">
                <a:latin typeface="Gill Sans"/>
                <a:cs typeface="Gill Sans"/>
              </a:rPr>
              <a:t>,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4540650" y="4823281"/>
            <a:ext cx="46514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dirty="0">
                <a:latin typeface="Gill Sans"/>
                <a:cs typeface="Gill Sans"/>
              </a:rPr>
              <a:t>i</a:t>
            </a:r>
            <a:r>
              <a:rPr lang="en-US" sz="6000" dirty="0" smtClean="0">
                <a:latin typeface="Gill Sans"/>
                <a:cs typeface="Gill Sans"/>
              </a:rPr>
              <a:t>s </a:t>
            </a:r>
            <a:r>
              <a:rPr lang="en-US" sz="6000" b="1" dirty="0" smtClean="0">
                <a:latin typeface="Gill Sans"/>
                <a:cs typeface="Gill Sans"/>
              </a:rPr>
              <a:t>to be</a:t>
            </a:r>
            <a:r>
              <a:rPr lang="en-US" sz="6000" dirty="0" smtClean="0">
                <a:latin typeface="Gill Sans"/>
                <a:cs typeface="Gill Sans"/>
              </a:rPr>
              <a:t> </a:t>
            </a:r>
            <a:r>
              <a:rPr lang="en-US" sz="6000" dirty="0">
                <a:latin typeface="Gill Sans"/>
                <a:cs typeface="Gill Sans"/>
              </a:rPr>
              <a:t>a </a:t>
            </a:r>
          </a:p>
          <a:p>
            <a:r>
              <a:rPr lang="en-US" sz="6000" b="1" dirty="0">
                <a:latin typeface="Gill Sans"/>
                <a:cs typeface="Gill Sans"/>
              </a:rPr>
              <a:t>b</a:t>
            </a:r>
            <a:r>
              <a:rPr lang="en-US" sz="6000" b="1" dirty="0" smtClean="0">
                <a:latin typeface="Gill Sans"/>
                <a:cs typeface="Gill Sans"/>
              </a:rPr>
              <a:t>lacksmith</a:t>
            </a:r>
            <a:r>
              <a:rPr lang="en-US" sz="6000" dirty="0" smtClean="0">
                <a:latin typeface="Gill Sans"/>
                <a:cs typeface="Gill Sans"/>
              </a:rPr>
              <a:t>.</a:t>
            </a:r>
            <a:endParaRPr lang="en-US" sz="6000" dirty="0">
              <a:latin typeface="Gill Sans"/>
              <a:cs typeface="Gill Sans"/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9992" y="4141529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Gill Sans"/>
                <a:cs typeface="Gill Sans"/>
              </a:rPr>
              <a:t>blacksmith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427984" cy="6597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65095"/>
            <a:ext cx="295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Gill Sans"/>
                <a:cs typeface="Gill Sans"/>
              </a:rPr>
              <a:t>Photo: </a:t>
            </a:r>
            <a:r>
              <a:rPr lang="en-US" sz="1800" dirty="0" err="1" smtClean="0">
                <a:latin typeface="Gill Sans"/>
                <a:cs typeface="Gill Sans"/>
              </a:rPr>
              <a:t>wwwdebharkness.com</a:t>
            </a:r>
            <a:endParaRPr lang="en-US" sz="18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470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5940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4518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2"/>
                </a:solidFill>
                <a:latin typeface="Gill Sans"/>
                <a:cs typeface="Gill Sans"/>
              </a:rPr>
              <a:t>Can you…</a:t>
            </a:r>
            <a:endParaRPr lang="en-US" sz="6600" b="1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9244" y="6150114"/>
            <a:ext cx="5253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  <a:latin typeface="Gill Sans"/>
                <a:cs typeface="Gill Sans"/>
              </a:rPr>
              <a:t>How did you learn?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806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Calligraphy" pitchFamily="-10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76672"/>
            <a:ext cx="4536504" cy="5971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996952"/>
            <a:ext cx="3793908" cy="2464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36" y="548680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Charter Black"/>
                <a:cs typeface="Charter Black"/>
              </a:rPr>
              <a:t>How to </a:t>
            </a:r>
          </a:p>
          <a:p>
            <a:r>
              <a:rPr lang="en-US" sz="5400" dirty="0" smtClean="0">
                <a:solidFill>
                  <a:srgbClr val="0000FF"/>
                </a:solidFill>
                <a:latin typeface="Charter Black"/>
                <a:cs typeface="Charter Black"/>
              </a:rPr>
              <a:t>ride a bicycle</a:t>
            </a:r>
            <a:r>
              <a:rPr lang="en-US" sz="1800" dirty="0" smtClean="0">
                <a:solidFill>
                  <a:srgbClr val="0000FF"/>
                </a:solidFill>
                <a:latin typeface="Charter Black"/>
                <a:cs typeface="Charter Black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harter Black"/>
                <a:cs typeface="Charter Black"/>
              </a:rPr>
              <a:t>by Harley Pedal</a:t>
            </a:r>
            <a:r>
              <a:rPr lang="en-US" sz="5400" dirty="0" smtClean="0">
                <a:solidFill>
                  <a:srgbClr val="0000FF"/>
                </a:solidFill>
                <a:latin typeface="Charter Black"/>
                <a:cs typeface="Charter Black"/>
              </a:rPr>
              <a:t> </a:t>
            </a:r>
            <a:endParaRPr lang="en-US" sz="5400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589240"/>
            <a:ext cx="3720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harter Black"/>
                <a:cs typeface="Charter Black"/>
              </a:rPr>
              <a:t>A crash course</a:t>
            </a:r>
            <a:endParaRPr lang="en-US" sz="3600" dirty="0">
              <a:solidFill>
                <a:srgbClr val="0000FF"/>
              </a:solidFill>
              <a:latin typeface="Charter Black"/>
              <a:cs typeface="Charter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48680"/>
            <a:ext cx="32626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Gill Sans"/>
                <a:cs typeface="Gill Sans"/>
              </a:rPr>
              <a:t>Did you </a:t>
            </a:r>
          </a:p>
          <a:p>
            <a:r>
              <a:rPr lang="en-US" sz="6000" b="1" dirty="0" smtClean="0">
                <a:solidFill>
                  <a:schemeClr val="bg1"/>
                </a:solidFill>
                <a:latin typeface="Gill Sans"/>
                <a:cs typeface="Gill Sans"/>
              </a:rPr>
              <a:t>read </a:t>
            </a:r>
          </a:p>
          <a:p>
            <a:r>
              <a:rPr lang="en-US" sz="6000" b="1" dirty="0" smtClean="0">
                <a:solidFill>
                  <a:schemeClr val="bg1"/>
                </a:solidFill>
                <a:latin typeface="Gill Sans"/>
                <a:cs typeface="Gill Sans"/>
              </a:rPr>
              <a:t>a book?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1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90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3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aking Glas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452</Words>
  <Application>Microsoft Macintosh PowerPoint</Application>
  <PresentationFormat>On-screen Show (4:3)</PresentationFormat>
  <Paragraphs>134</Paragraphs>
  <Slides>23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Helgesen</dc:creator>
  <cp:lastModifiedBy>Marc Helgesen</cp:lastModifiedBy>
  <cp:revision>1</cp:revision>
  <dcterms:created xsi:type="dcterms:W3CDTF">2014-08-14T11:20:17Z</dcterms:created>
  <dcterms:modified xsi:type="dcterms:W3CDTF">2014-08-14T11:21:51Z</dcterms:modified>
</cp:coreProperties>
</file>