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80" r:id="rId3"/>
    <p:sldId id="263" r:id="rId4"/>
    <p:sldId id="270" r:id="rId5"/>
    <p:sldId id="278" r:id="rId6"/>
    <p:sldId id="273" r:id="rId7"/>
    <p:sldId id="272" r:id="rId8"/>
    <p:sldId id="277" r:id="rId9"/>
    <p:sldId id="276" r:id="rId10"/>
    <p:sldId id="26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83D2A2-C3EB-E246-807C-1E53CCC84BDA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FA44586-0F51-764D-AA2D-A8CC17958105}" type="slidenum">
              <a:rPr lang="en-US" sz="1200">
                <a:latin typeface="Palatino" charset="0"/>
              </a:rPr>
              <a:pPr algn="r" eaLnBrk="1" hangingPunct="1"/>
              <a:t>4</a:t>
            </a:fld>
            <a:endParaRPr lang="en-US" sz="1200" dirty="0">
              <a:latin typeface="Palatino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83D2A2-C3EB-E246-807C-1E53CCC84BDA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FA44586-0F51-764D-AA2D-A8CC17958105}" type="slidenum">
              <a:rPr lang="en-US" sz="1200">
                <a:latin typeface="Palatino" charset="0"/>
              </a:rPr>
              <a:pPr algn="r" eaLnBrk="1" hangingPunct="1"/>
              <a:t>5</a:t>
            </a:fld>
            <a:endParaRPr lang="en-US" sz="1200" dirty="0">
              <a:latin typeface="Palatino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5BEBB0-F1E4-1C42-AAE1-BAB66F1EB6EE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5BEBB0-F1E4-1C42-AAE1-BAB66F1EB6EE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7/4/15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lgesenHandout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" y="1134178"/>
            <a:ext cx="8954263" cy="572382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7000" dirty="0" smtClean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7000" b="1" dirty="0" smtClean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7000" dirty="0" smtClean="0">
                <a:solidFill>
                  <a:schemeClr val="tx1"/>
                </a:solidFill>
                <a:latin typeface="Gill Sans"/>
                <a:cs typeface="Gill Sans"/>
              </a:rPr>
              <a:t> are a series of short, physical activities you can use to get your students moving and energized. </a:t>
            </a:r>
          </a:p>
          <a:p>
            <a:pPr algn="l"/>
            <a:endParaRPr lang="en-US" sz="70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000" b="1" dirty="0" smtClean="0">
                <a:solidFill>
                  <a:schemeClr val="tx1"/>
                </a:solidFill>
                <a:latin typeface="Gill Sans"/>
                <a:cs typeface="Gill Sans"/>
              </a:rPr>
              <a:t>Body clocks</a:t>
            </a:r>
            <a:r>
              <a:rPr lang="en-US" sz="7000" dirty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7000" dirty="0" smtClean="0">
                <a:solidFill>
                  <a:schemeClr val="tx1"/>
                </a:solidFill>
                <a:latin typeface="Gill Sans"/>
                <a:cs typeface="Gill Sans"/>
              </a:rPr>
              <a:t>has learners work in pairs.  They pantomime times.  Partners guess. </a:t>
            </a:r>
          </a:p>
          <a:p>
            <a:pPr algn="l"/>
            <a:endParaRPr lang="en-US" sz="7000" b="1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000" dirty="0" smtClean="0">
                <a:solidFill>
                  <a:schemeClr val="tx1"/>
                </a:solidFill>
                <a:latin typeface="Gill Sans"/>
                <a:cs typeface="Gill Sans"/>
              </a:rPr>
              <a:t>Use slides 6 and 7 to make the point that we use many senses to learn.  Slides 8 and 9 point our the usefulness of multi-sensory learning for memory and creativity.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Gill Sans"/>
                <a:cs typeface="Gill Sans"/>
              </a:rPr>
              <a:t>© Marc Helgesen.  </a:t>
            </a:r>
            <a:r>
              <a:rPr lang="en-US" sz="4400" smtClean="0">
                <a:solidFill>
                  <a:schemeClr val="tx1"/>
                </a:solidFill>
                <a:latin typeface="Gill Sans"/>
                <a:cs typeface="Gill Sans"/>
              </a:rPr>
              <a:t>May </a:t>
            </a:r>
            <a:r>
              <a:rPr lang="en-US" sz="4400" dirty="0" smtClean="0">
                <a:solidFill>
                  <a:schemeClr val="tx1"/>
                </a:solidFill>
                <a:latin typeface="Gill Sans"/>
                <a:cs typeface="Gill Sans"/>
              </a:rPr>
              <a:t>be freely used for non-commercial purposes.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4400" dirty="0" smtClean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4400" dirty="0" smtClean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5000" dirty="0" smtClean="0">
                <a:solidFill>
                  <a:srgbClr val="FF0000"/>
                </a:solidFill>
                <a:latin typeface="Gill Sans"/>
                <a:cs typeface="Gill Sans"/>
              </a:rPr>
              <a:t>This slide is for the teacher’s information.   The student slide show starts with slide 2.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5039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Let’s move!</a:t>
            </a:r>
            <a:endParaRPr lang="en-US" sz="66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50267" y="152400"/>
            <a:ext cx="938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  <a:endParaRPr lang="en-US" sz="4400" b="1" dirty="0">
              <a:latin typeface="Gill Sans" charset="0"/>
              <a:cs typeface="Gill Sans" charset="0"/>
            </a:endParaRPr>
          </a:p>
          <a:p>
            <a:r>
              <a:rPr lang="en-US" sz="4400" b="1" dirty="0">
                <a:latin typeface="Gill Sans"/>
                <a:cs typeface="Gill Sans"/>
              </a:rPr>
              <a:t>http://</a:t>
            </a:r>
            <a:r>
              <a:rPr lang="en-US" sz="4400" b="1" dirty="0" err="1">
                <a:latin typeface="Gill Sans"/>
                <a:cs typeface="Gill Sans"/>
              </a:rPr>
              <a:t>tinyurl.com</a:t>
            </a:r>
            <a:r>
              <a:rPr lang="en-US" sz="4400" b="1" dirty="0">
                <a:latin typeface="Gill Sans"/>
                <a:cs typeface="Gill Sans"/>
              </a:rPr>
              <a:t>/ELT-physical</a:t>
            </a:r>
          </a:p>
          <a:p>
            <a:endParaRPr lang="en-US" sz="4400" b="1" dirty="0" smtClean="0">
              <a:solidFill>
                <a:srgbClr val="800000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  <a:endParaRPr lang="en-US" sz="8800" b="1" dirty="0">
              <a:solidFill>
                <a:srgbClr val="FF35F7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831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79620" y="1600200"/>
            <a:ext cx="633098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6600" b="1" dirty="0">
              <a:solidFill>
                <a:srgbClr val="FF0000"/>
              </a:solidFill>
              <a:latin typeface="Gill Sans" charset="0"/>
              <a:cs typeface="Gill Sans" charset="0"/>
            </a:endParaRPr>
          </a:p>
          <a:p>
            <a:pPr algn="r"/>
            <a:r>
              <a:rPr lang="en-US" sz="7200" b="1" dirty="0" smtClean="0">
                <a:latin typeface="Gill Sans" charset="0"/>
                <a:cs typeface="Gill Sans" charset="0"/>
              </a:rPr>
              <a:t>Body clocks </a:t>
            </a:r>
            <a:endParaRPr lang="en-US" sz="72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4718050" y="2259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dirty="0">
              <a:latin typeface="Gill Sans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68"/>
            <a:ext cx="424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3217863" y="0"/>
            <a:ext cx="592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dirty="0">
              <a:latin typeface="Gill Sans" charset="0"/>
            </a:endParaRP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5534532" y="453289"/>
            <a:ext cx="4495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Gill Sans" charset="0"/>
              </a:rPr>
              <a:t>            12</a:t>
            </a: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Gill Sans" charset="0"/>
              </a:rPr>
              <a:t>  9          	   </a:t>
            </a:r>
            <a:r>
              <a:rPr lang="en-US" sz="4000" b="1" dirty="0" smtClean="0">
                <a:solidFill>
                  <a:srgbClr val="FFFF00"/>
                </a:solidFill>
                <a:latin typeface="Gill Sans" charset="0"/>
              </a:rPr>
              <a:t> 3</a:t>
            </a:r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Gill Sans" charset="0"/>
              </a:rPr>
              <a:t>                           </a:t>
            </a:r>
            <a:r>
              <a:rPr lang="en-US" sz="4000" b="1" dirty="0">
                <a:solidFill>
                  <a:srgbClr val="FFFF00"/>
                </a:solidFill>
                <a:latin typeface="Gill Sans" charset="0"/>
              </a:rPr>
              <a:t>6</a:t>
            </a:r>
            <a:endParaRPr lang="en-US" dirty="0">
              <a:latin typeface="Gill Sans" charset="0"/>
            </a:endParaRPr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>
            <a:off x="7304545" y="3468914"/>
            <a:ext cx="750887" cy="381000"/>
          </a:xfrm>
          <a:custGeom>
            <a:avLst/>
            <a:gdLst>
              <a:gd name="T0" fmla="*/ 81145 w 720767"/>
              <a:gd name="T1" fmla="*/ 0 h 210426"/>
              <a:gd name="T2" fmla="*/ 1281695 w 720767"/>
              <a:gd name="T3" fmla="*/ 2147483647 h 210426"/>
              <a:gd name="T4" fmla="*/ 2533332 w 720767"/>
              <a:gd name="T5" fmla="*/ 2147483647 h 210426"/>
              <a:gd name="T6" fmla="*/ 2890946 w 720767"/>
              <a:gd name="T7" fmla="*/ 2147483647 h 210426"/>
              <a:gd name="T8" fmla="*/ 2380082 w 720767"/>
              <a:gd name="T9" fmla="*/ 2147483647 h 210426"/>
              <a:gd name="T10" fmla="*/ 1537133 w 720767"/>
              <a:gd name="T11" fmla="*/ 2147483647 h 210426"/>
              <a:gd name="T12" fmla="*/ 770823 w 720767"/>
              <a:gd name="T13" fmla="*/ 2147483647 h 210426"/>
              <a:gd name="T14" fmla="*/ 259946 w 720767"/>
              <a:gd name="T15" fmla="*/ 2147483647 h 210426"/>
              <a:gd name="T16" fmla="*/ 81145 w 720767"/>
              <a:gd name="T17" fmla="*/ 0 h 2104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767" h="210426">
                <a:moveTo>
                  <a:pt x="20172" y="0"/>
                </a:moveTo>
                <a:lnTo>
                  <a:pt x="318622" y="69850"/>
                </a:lnTo>
                <a:lnTo>
                  <a:pt x="629772" y="101600"/>
                </a:lnTo>
                <a:cubicBezTo>
                  <a:pt x="720767" y="88601"/>
                  <a:pt x="718672" y="118834"/>
                  <a:pt x="718672" y="82550"/>
                </a:cubicBezTo>
                <a:lnTo>
                  <a:pt x="591672" y="171450"/>
                </a:lnTo>
                <a:cubicBezTo>
                  <a:pt x="390591" y="177936"/>
                  <a:pt x="460473" y="177800"/>
                  <a:pt x="382122" y="177800"/>
                </a:cubicBezTo>
                <a:cubicBezTo>
                  <a:pt x="189534" y="145702"/>
                  <a:pt x="191622" y="210426"/>
                  <a:pt x="191622" y="139700"/>
                </a:cubicBezTo>
                <a:cubicBezTo>
                  <a:pt x="62529" y="120336"/>
                  <a:pt x="64622" y="163457"/>
                  <a:pt x="64622" y="114300"/>
                </a:cubicBezTo>
                <a:cubicBezTo>
                  <a:pt x="0" y="10905"/>
                  <a:pt x="1122" y="52637"/>
                  <a:pt x="20172" y="0"/>
                </a:cubicBezTo>
                <a:close/>
              </a:path>
            </a:pathLst>
          </a:cu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71715" y="20167"/>
            <a:ext cx="557688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9600" b="1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You are</a:t>
            </a:r>
          </a:p>
          <a:p>
            <a:pPr algn="r"/>
            <a:r>
              <a:rPr lang="en-US" sz="9600" b="1" dirty="0">
                <a:solidFill>
                  <a:srgbClr val="0000FF"/>
                </a:solidFill>
                <a:latin typeface="Gill Sans" charset="0"/>
                <a:cs typeface="Gill Sans" charset="0"/>
              </a:rPr>
              <a:t>a</a:t>
            </a:r>
            <a:r>
              <a:rPr lang="en-US" sz="9600" b="1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 clock.</a:t>
            </a:r>
          </a:p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 </a:t>
            </a:r>
            <a:endParaRPr lang="en-US" sz="1000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4718050" y="2259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dirty="0">
              <a:latin typeface="Gill Sans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68"/>
            <a:ext cx="424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3217863" y="0"/>
            <a:ext cx="592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dirty="0">
              <a:latin typeface="Gill Sans" charset="0"/>
            </a:endParaRP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5534532" y="453289"/>
            <a:ext cx="4495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Gill Sans" charset="0"/>
              </a:rPr>
              <a:t>            12</a:t>
            </a: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Gill Sans" charset="0"/>
              </a:rPr>
              <a:t>  9          	   </a:t>
            </a:r>
            <a:r>
              <a:rPr lang="en-US" sz="4000" b="1" dirty="0" smtClean="0">
                <a:solidFill>
                  <a:srgbClr val="FFFF00"/>
                </a:solidFill>
                <a:latin typeface="Gill Sans" charset="0"/>
              </a:rPr>
              <a:t> 3</a:t>
            </a:r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2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endParaRPr lang="en-US" sz="4000" b="1" dirty="0">
              <a:solidFill>
                <a:srgbClr val="FFFF00"/>
              </a:solidFill>
              <a:latin typeface="Gill Sans" charset="0"/>
            </a:endParaRP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Gill Sans" charset="0"/>
              </a:rPr>
              <a:t>                           </a:t>
            </a:r>
            <a:r>
              <a:rPr lang="en-US" sz="4000" b="1" dirty="0">
                <a:solidFill>
                  <a:srgbClr val="FFFF00"/>
                </a:solidFill>
                <a:latin typeface="Gill Sans" charset="0"/>
              </a:rPr>
              <a:t>6</a:t>
            </a:r>
            <a:endParaRPr lang="en-US" dirty="0">
              <a:latin typeface="Gill Sans" charset="0"/>
            </a:endParaRPr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>
            <a:off x="7340831" y="3505200"/>
            <a:ext cx="750887" cy="381000"/>
          </a:xfrm>
          <a:custGeom>
            <a:avLst/>
            <a:gdLst>
              <a:gd name="T0" fmla="*/ 81145 w 720767"/>
              <a:gd name="T1" fmla="*/ 0 h 210426"/>
              <a:gd name="T2" fmla="*/ 1281695 w 720767"/>
              <a:gd name="T3" fmla="*/ 2147483647 h 210426"/>
              <a:gd name="T4" fmla="*/ 2533332 w 720767"/>
              <a:gd name="T5" fmla="*/ 2147483647 h 210426"/>
              <a:gd name="T6" fmla="*/ 2890946 w 720767"/>
              <a:gd name="T7" fmla="*/ 2147483647 h 210426"/>
              <a:gd name="T8" fmla="*/ 2380082 w 720767"/>
              <a:gd name="T9" fmla="*/ 2147483647 h 210426"/>
              <a:gd name="T10" fmla="*/ 1537133 w 720767"/>
              <a:gd name="T11" fmla="*/ 2147483647 h 210426"/>
              <a:gd name="T12" fmla="*/ 770823 w 720767"/>
              <a:gd name="T13" fmla="*/ 2147483647 h 210426"/>
              <a:gd name="T14" fmla="*/ 259946 w 720767"/>
              <a:gd name="T15" fmla="*/ 2147483647 h 210426"/>
              <a:gd name="T16" fmla="*/ 81145 w 720767"/>
              <a:gd name="T17" fmla="*/ 0 h 2104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767" h="210426">
                <a:moveTo>
                  <a:pt x="20172" y="0"/>
                </a:moveTo>
                <a:lnTo>
                  <a:pt x="318622" y="69850"/>
                </a:lnTo>
                <a:lnTo>
                  <a:pt x="629772" y="101600"/>
                </a:lnTo>
                <a:cubicBezTo>
                  <a:pt x="720767" y="88601"/>
                  <a:pt x="718672" y="118834"/>
                  <a:pt x="718672" y="82550"/>
                </a:cubicBezTo>
                <a:lnTo>
                  <a:pt x="591672" y="171450"/>
                </a:lnTo>
                <a:cubicBezTo>
                  <a:pt x="390591" y="177936"/>
                  <a:pt x="460473" y="177800"/>
                  <a:pt x="382122" y="177800"/>
                </a:cubicBezTo>
                <a:cubicBezTo>
                  <a:pt x="189534" y="145702"/>
                  <a:pt x="191622" y="210426"/>
                  <a:pt x="191622" y="139700"/>
                </a:cubicBezTo>
                <a:cubicBezTo>
                  <a:pt x="62529" y="120336"/>
                  <a:pt x="64622" y="163457"/>
                  <a:pt x="64622" y="114300"/>
                </a:cubicBezTo>
                <a:cubicBezTo>
                  <a:pt x="0" y="10905"/>
                  <a:pt x="1122" y="52637"/>
                  <a:pt x="20172" y="0"/>
                </a:cubicBezTo>
                <a:close/>
              </a:path>
            </a:pathLst>
          </a:cu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81000" y="673315"/>
            <a:ext cx="557688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…get </a:t>
            </a:r>
            <a:r>
              <a:rPr lang="en-US" sz="4000" dirty="0">
                <a:latin typeface="Gill Sans" charset="0"/>
                <a:cs typeface="Gill Sans" charset="0"/>
              </a:rPr>
              <a:t>up today?</a:t>
            </a:r>
          </a:p>
          <a:p>
            <a:pPr algn="r">
              <a:buFontTx/>
              <a:buAutoNum type="arabicPeriod"/>
            </a:pPr>
            <a:r>
              <a:rPr lang="en-US" sz="4000" dirty="0" smtClean="0">
                <a:latin typeface="Gill Sans" charset="0"/>
                <a:cs typeface="Gill Sans" charset="0"/>
              </a:rPr>
              <a:t> …go </a:t>
            </a:r>
            <a:r>
              <a:rPr lang="en-US" sz="4000" dirty="0">
                <a:latin typeface="Gill Sans" charset="0"/>
                <a:cs typeface="Gill Sans" charset="0"/>
              </a:rPr>
              <a:t>to </a:t>
            </a:r>
            <a:r>
              <a:rPr lang="en-US" sz="4000" dirty="0" smtClean="0">
                <a:latin typeface="Gill Sans" charset="0"/>
                <a:cs typeface="Gill Sans" charset="0"/>
              </a:rPr>
              <a:t>bed last night?</a:t>
            </a:r>
          </a:p>
          <a:p>
            <a:pPr algn="r">
              <a:buFontTx/>
              <a:buAutoNum type="arabicPeriod"/>
            </a:pPr>
            <a:r>
              <a:rPr lang="en-US" sz="4000" dirty="0" smtClean="0">
                <a:latin typeface="Gill Sans" charset="0"/>
                <a:cs typeface="Gill Sans" charset="0"/>
              </a:rPr>
              <a:t> …get up last Sunday? </a:t>
            </a:r>
            <a:endParaRPr lang="en-US" sz="4000" dirty="0">
              <a:latin typeface="Gill Sans" charset="0"/>
              <a:cs typeface="Gill Sans" charset="0"/>
            </a:endParaRPr>
          </a:p>
          <a:p>
            <a:pPr algn="r"/>
            <a:r>
              <a:rPr lang="en-US" sz="4000" dirty="0">
                <a:latin typeface="Gill Sans" charset="0"/>
                <a:cs typeface="Gill Sans" charset="0"/>
              </a:rPr>
              <a:t>4</a:t>
            </a:r>
            <a:r>
              <a:rPr lang="en-US" sz="4000" dirty="0" smtClean="0">
                <a:latin typeface="Gill Sans" charset="0"/>
                <a:cs typeface="Gill Sans" charset="0"/>
              </a:rPr>
              <a:t>. …leave for school?</a:t>
            </a:r>
          </a:p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5. …get to school?</a:t>
            </a:r>
          </a:p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6. …work or do homework? </a:t>
            </a:r>
            <a:r>
              <a:rPr lang="en-US" sz="3200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x:xx to x:xx </a:t>
            </a:r>
            <a:endParaRPr lang="en-US" sz="4000" dirty="0" smtClean="0">
              <a:solidFill>
                <a:srgbClr val="0000FF"/>
              </a:solidFill>
              <a:latin typeface="Gill Sans" charset="0"/>
              <a:cs typeface="Gill Sans" charset="0"/>
            </a:endParaRPr>
          </a:p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7. …</a:t>
            </a:r>
            <a:r>
              <a:rPr lang="en-US" sz="4000" dirty="0">
                <a:latin typeface="Gill Sans" charset="0"/>
                <a:cs typeface="Gill Sans" charset="0"/>
              </a:rPr>
              <a:t>e</a:t>
            </a:r>
            <a:r>
              <a:rPr lang="en-US" sz="4000" dirty="0" smtClean="0">
                <a:latin typeface="Gill Sans" charset="0"/>
                <a:cs typeface="Gill Sans" charset="0"/>
              </a:rPr>
              <a:t>at dinner.</a:t>
            </a:r>
          </a:p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8. …wish </a:t>
            </a:r>
            <a:r>
              <a:rPr lang="en-US" sz="4000" dirty="0">
                <a:latin typeface="Gill Sans" charset="0"/>
                <a:cs typeface="Gill Sans" charset="0"/>
              </a:rPr>
              <a:t>you could get up every day</a:t>
            </a:r>
            <a:r>
              <a:rPr lang="en-US" sz="4000" dirty="0" smtClean="0">
                <a:latin typeface="Gill Sans" charset="0"/>
                <a:cs typeface="Gill Sans" charset="0"/>
              </a:rPr>
              <a:t>?</a:t>
            </a:r>
          </a:p>
          <a:p>
            <a:pPr algn="r"/>
            <a:r>
              <a:rPr lang="en-US" sz="4000" dirty="0" smtClean="0">
                <a:latin typeface="Gill Sans" charset="0"/>
                <a:cs typeface="Gill Sans" charset="0"/>
              </a:rPr>
              <a:t>. </a:t>
            </a:r>
            <a:endParaRPr lang="en-US" sz="1000" dirty="0">
              <a:latin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80" y="163286"/>
            <a:ext cx="50878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Gill Sans" charset="0"/>
                <a:cs typeface="Gill Sans" charset="0"/>
              </a:rPr>
              <a:t>What time did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You have 5 </a:t>
            </a:r>
            <a:r>
              <a:rPr lang="en-US" altLang="ja-JP" sz="66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senses</a:t>
            </a:r>
            <a:endParaRPr lang="en-US" altLang="ja-JP" dirty="0">
              <a:solidFill>
                <a:srgbClr val="800000"/>
              </a:solidFill>
              <a:latin typeface="Gill Sans" charset="0"/>
              <a:ea typeface="Osaka" charset="0"/>
              <a:cs typeface="Osaka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371600"/>
            <a:ext cx="7772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70000"/>
              </a:lnSpc>
              <a:buClr>
                <a:srgbClr val="DA2B30"/>
              </a:buClr>
              <a:buFont typeface="Times New Roman" charset="0"/>
              <a:buNone/>
            </a:pPr>
            <a:r>
              <a:rPr lang="en-US" altLang="ja-JP" sz="6000" b="1" dirty="0">
                <a:latin typeface="Gill Sans" charset="0"/>
                <a:ea typeface="Osaka" charset="0"/>
                <a:cs typeface="Osaka" charset="0"/>
              </a:rPr>
              <a:t>Visual  </a:t>
            </a:r>
            <a:r>
              <a:rPr lang="en-US" altLang="ja-JP" sz="44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sight</a:t>
            </a:r>
            <a:endParaRPr lang="en-US" altLang="ja-JP" sz="6000" b="1" dirty="0">
              <a:solidFill>
                <a:srgbClr val="800000"/>
              </a:solidFill>
              <a:latin typeface="Gill Sans" charset="0"/>
              <a:ea typeface="Osaka" charset="0"/>
              <a:cs typeface="Osaka" charset="0"/>
            </a:endParaRPr>
          </a:p>
          <a:p>
            <a:pPr marL="533400" indent="-533400">
              <a:lnSpc>
                <a:spcPct val="70000"/>
              </a:lnSpc>
              <a:buClr>
                <a:srgbClr val="DA2B30"/>
              </a:buClr>
              <a:buFont typeface="Times New Roman" charset="0"/>
              <a:buNone/>
            </a:pPr>
            <a:r>
              <a:rPr lang="en-US" altLang="ja-JP" sz="6000" b="1" dirty="0">
                <a:latin typeface="Gill Sans" charset="0"/>
                <a:ea typeface="Osaka" charset="0"/>
                <a:cs typeface="Osaka" charset="0"/>
              </a:rPr>
              <a:t>Auditory </a:t>
            </a:r>
            <a:r>
              <a:rPr lang="en-US" altLang="ja-JP" sz="44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hearing</a:t>
            </a:r>
            <a:endParaRPr lang="en-US" altLang="ja-JP" sz="4800" b="1" dirty="0">
              <a:solidFill>
                <a:srgbClr val="800000"/>
              </a:solidFill>
              <a:latin typeface="Gill Sans" charset="0"/>
              <a:ea typeface="Osaka" charset="0"/>
              <a:cs typeface="Osaka" charset="0"/>
            </a:endParaRPr>
          </a:p>
          <a:p>
            <a:pPr marL="533400" indent="-533400">
              <a:lnSpc>
                <a:spcPct val="70000"/>
              </a:lnSpc>
              <a:buClr>
                <a:srgbClr val="DA2B30"/>
              </a:buClr>
              <a:buFont typeface="Times New Roman" charset="0"/>
              <a:buNone/>
            </a:pPr>
            <a:r>
              <a:rPr lang="en-US" altLang="ja-JP" sz="6000" b="1" dirty="0">
                <a:latin typeface="Gill Sans" charset="0"/>
                <a:ea typeface="Osaka" charset="0"/>
                <a:cs typeface="Osaka" charset="0"/>
              </a:rPr>
              <a:t>Haptic </a:t>
            </a:r>
            <a:r>
              <a:rPr lang="en-US" altLang="ja-JP" b="1" dirty="0">
                <a:latin typeface="Gill Sans" charset="0"/>
                <a:ea typeface="Osaka" charset="0"/>
                <a:cs typeface="Osaka" charset="0"/>
              </a:rPr>
              <a:t>(tactile+kinethetic)</a:t>
            </a:r>
            <a:r>
              <a:rPr lang="en-US" altLang="ja-JP" sz="3600" b="1" dirty="0">
                <a:latin typeface="Gill Sans" charset="0"/>
                <a:ea typeface="Osaka" charset="0"/>
                <a:cs typeface="Osaka" charset="0"/>
              </a:rPr>
              <a:t> </a:t>
            </a:r>
            <a:endParaRPr lang="en-US" altLang="ja-JP" sz="4800" b="1" dirty="0">
              <a:latin typeface="Gill Sans" charset="0"/>
              <a:ea typeface="Osaka" charset="0"/>
              <a:cs typeface="Osaka" charset="0"/>
            </a:endParaRPr>
          </a:p>
          <a:p>
            <a:pPr marL="533400" indent="-533400">
              <a:lnSpc>
                <a:spcPct val="70000"/>
              </a:lnSpc>
              <a:buClr>
                <a:srgbClr val="DA2B30"/>
              </a:buClr>
              <a:buFont typeface="Times New Roman" charset="0"/>
              <a:buNone/>
            </a:pPr>
            <a:r>
              <a:rPr lang="en-US" altLang="ja-JP" sz="60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		</a:t>
            </a:r>
            <a:r>
              <a:rPr lang="en-US" altLang="ja-JP" sz="44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touch/feeling</a:t>
            </a:r>
            <a:endParaRPr lang="en-US" altLang="ja-JP" sz="6600" b="1" dirty="0">
              <a:solidFill>
                <a:srgbClr val="800000"/>
              </a:solidFill>
              <a:latin typeface="Gill Sans" charset="0"/>
              <a:ea typeface="Osaka" charset="0"/>
              <a:cs typeface="Osaka" charset="0"/>
            </a:endParaRPr>
          </a:p>
          <a:p>
            <a:pPr marL="533400" indent="-533400">
              <a:lnSpc>
                <a:spcPct val="70000"/>
              </a:lnSpc>
              <a:buClr>
                <a:srgbClr val="DA2B30"/>
              </a:buClr>
              <a:buFont typeface="Times New Roman" charset="0"/>
              <a:buNone/>
            </a:pPr>
            <a:r>
              <a:rPr lang="en-US" altLang="ja-JP" sz="6000" b="1" dirty="0">
                <a:latin typeface="Gill Sans" charset="0"/>
                <a:ea typeface="Osaka" charset="0"/>
                <a:cs typeface="Osaka" charset="0"/>
              </a:rPr>
              <a:t>Olfactory </a:t>
            </a:r>
            <a:r>
              <a:rPr lang="en-US" altLang="ja-JP" sz="44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smell</a:t>
            </a:r>
            <a:endParaRPr lang="en-US" altLang="ja-JP" sz="6000" b="1" dirty="0">
              <a:solidFill>
                <a:srgbClr val="800000"/>
              </a:solidFill>
              <a:latin typeface="Gill Sans" charset="0"/>
              <a:ea typeface="Osaka" charset="0"/>
              <a:cs typeface="Osaka" charset="0"/>
            </a:endParaRPr>
          </a:p>
          <a:p>
            <a:pPr marL="533400" indent="-533400">
              <a:lnSpc>
                <a:spcPct val="70000"/>
              </a:lnSpc>
              <a:buClr>
                <a:srgbClr val="DA2B30"/>
              </a:buClr>
              <a:buFont typeface="Times New Roman" charset="0"/>
              <a:buNone/>
            </a:pPr>
            <a:r>
              <a:rPr lang="en-US" altLang="ja-JP" sz="6000" b="1" dirty="0">
                <a:latin typeface="Gill Sans" charset="0"/>
                <a:ea typeface="Osaka" charset="0"/>
                <a:cs typeface="Osaka" charset="0"/>
              </a:rPr>
              <a:t>Gustatory </a:t>
            </a:r>
            <a:r>
              <a:rPr lang="en-US" altLang="ja-JP" sz="4400" b="1" dirty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taste</a:t>
            </a:r>
            <a:endParaRPr lang="en-US" altLang="ja-JP" sz="1800" b="1" dirty="0">
              <a:solidFill>
                <a:srgbClr val="800000"/>
              </a:solidFill>
              <a:latin typeface="Papyrus" charset="0"/>
              <a:ea typeface="Osaka" charset="0"/>
              <a:cs typeface="Osaka" charset="0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93713" y="2513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latin typeface="Times" charset="0"/>
              <a:ea typeface="Osaka" charset="0"/>
              <a:cs typeface="Osaka" charset="0"/>
            </a:endParaRP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175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75312"/>
            <a:ext cx="20621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1493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8764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509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Osaka" charset="0"/>
                <a:cs typeface="Osaka" charset="0"/>
              </a:rPr>
              <a:t>Body clocks uses 3: </a:t>
            </a:r>
            <a:endParaRPr lang="en-US" altLang="ja-JP" dirty="0">
              <a:solidFill>
                <a:srgbClr val="800000"/>
              </a:solidFill>
              <a:latin typeface="Gill Sans" charset="0"/>
              <a:ea typeface="Osaka" charset="0"/>
              <a:cs typeface="Osaka" charset="0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93713" y="2513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>
              <a:latin typeface="Times" charset="0"/>
              <a:ea typeface="Osaka" charset="0"/>
              <a:cs typeface="Osaka" charset="0"/>
            </a:endParaRP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3" y="1194344"/>
            <a:ext cx="2667427" cy="177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45" y="1770452"/>
            <a:ext cx="2059849" cy="31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2" y="4392902"/>
            <a:ext cx="3291698" cy="22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9057" y="2332037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57" y="0"/>
            <a:ext cx="8229600" cy="247119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6600" dirty="0" smtClean="0">
                <a:latin typeface="Gill Sans"/>
                <a:cs typeface="Gill Sans"/>
              </a:rPr>
              <a:t>When you get  </a:t>
            </a:r>
          </a:p>
          <a:p>
            <a:pPr algn="r">
              <a:buNone/>
            </a:pPr>
            <a:r>
              <a:rPr lang="en-US" sz="6600" dirty="0">
                <a:latin typeface="Gill Sans"/>
                <a:cs typeface="Gill Sans"/>
              </a:rPr>
              <a:t>m</a:t>
            </a:r>
            <a:r>
              <a:rPr lang="en-US" sz="6600" dirty="0" smtClean="0">
                <a:latin typeface="Gill Sans"/>
                <a:cs typeface="Gill Sans"/>
              </a:rPr>
              <a:t>ulti-sensory </a:t>
            </a:r>
          </a:p>
          <a:p>
            <a:pPr algn="r">
              <a:buNone/>
            </a:pPr>
            <a:r>
              <a:rPr lang="en-US" sz="6600" dirty="0">
                <a:latin typeface="Gill Sans"/>
                <a:cs typeface="Gill Sans"/>
              </a:rPr>
              <a:t>i</a:t>
            </a:r>
            <a:r>
              <a:rPr lang="en-US" sz="6600" dirty="0" smtClean="0">
                <a:latin typeface="Gill Sans"/>
                <a:cs typeface="Gill Sans"/>
              </a:rPr>
              <a:t>nput, you</a:t>
            </a:r>
            <a:r>
              <a:rPr lang="en-US" sz="5400" dirty="0" smtClean="0">
                <a:latin typeface="Gill Sans"/>
                <a:cs typeface="Gill San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81734" y="6319391"/>
            <a:ext cx="932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Source: Medina, J.  (2014)</a:t>
            </a:r>
            <a:r>
              <a:rPr lang="en-US" sz="2800" i="1" dirty="0" smtClean="0">
                <a:latin typeface="Gill Sans"/>
                <a:cs typeface="Gill Sans"/>
              </a:rPr>
              <a:t>  Brain Rules.  </a:t>
            </a:r>
            <a:r>
              <a:rPr lang="en-US" sz="2800" dirty="0" smtClean="0">
                <a:latin typeface="Gill Sans"/>
                <a:cs typeface="Gill Sans"/>
              </a:rPr>
              <a:t>Seattle, WA: Pear Press</a:t>
            </a:r>
            <a:endParaRPr lang="en-US" sz="2800" i="1" dirty="0"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26423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061" y="3347873"/>
            <a:ext cx="8887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remember more.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941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57" y="0"/>
            <a:ext cx="8229600" cy="247119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6600" dirty="0" smtClean="0">
                <a:latin typeface="Gill Sans"/>
                <a:cs typeface="Gill Sans"/>
              </a:rPr>
              <a:t>When you get  </a:t>
            </a:r>
          </a:p>
          <a:p>
            <a:pPr algn="r">
              <a:buNone/>
            </a:pPr>
            <a:r>
              <a:rPr lang="en-US" sz="6600" dirty="0">
                <a:latin typeface="Gill Sans"/>
                <a:cs typeface="Gill Sans"/>
              </a:rPr>
              <a:t>m</a:t>
            </a:r>
            <a:r>
              <a:rPr lang="en-US" sz="6600" dirty="0" smtClean="0">
                <a:latin typeface="Gill Sans"/>
                <a:cs typeface="Gill Sans"/>
              </a:rPr>
              <a:t>ulti-sensory </a:t>
            </a:r>
          </a:p>
          <a:p>
            <a:pPr algn="r">
              <a:buNone/>
            </a:pPr>
            <a:r>
              <a:rPr lang="en-US" sz="6600" dirty="0">
                <a:latin typeface="Gill Sans"/>
                <a:cs typeface="Gill Sans"/>
              </a:rPr>
              <a:t>i</a:t>
            </a:r>
            <a:r>
              <a:rPr lang="en-US" sz="6600" dirty="0" smtClean="0">
                <a:latin typeface="Gill Sans"/>
                <a:cs typeface="Gill Sans"/>
              </a:rPr>
              <a:t>nput,</a:t>
            </a:r>
            <a:r>
              <a:rPr lang="en-US" sz="5400" dirty="0" smtClean="0">
                <a:latin typeface="Gill Sans"/>
                <a:cs typeface="Gill San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81734" y="6319391"/>
            <a:ext cx="932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Source: Medina, J.  (2014)</a:t>
            </a:r>
            <a:r>
              <a:rPr lang="en-US" sz="2800" i="1" dirty="0" smtClean="0">
                <a:latin typeface="Gill Sans"/>
                <a:cs typeface="Gill Sans"/>
              </a:rPr>
              <a:t>  Brain Rules.  </a:t>
            </a:r>
            <a:r>
              <a:rPr lang="en-US" sz="2800" dirty="0" smtClean="0">
                <a:latin typeface="Gill Sans"/>
                <a:cs typeface="Gill Sans"/>
              </a:rPr>
              <a:t>Seattle, WA: Pear Press</a:t>
            </a:r>
            <a:endParaRPr lang="en-US" sz="2800" i="1" dirty="0"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26423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061" y="3184586"/>
            <a:ext cx="8887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latin typeface="Gill Sans"/>
                <a:cs typeface="Gill Sans"/>
              </a:rPr>
              <a:t>y</a:t>
            </a:r>
            <a:r>
              <a:rPr lang="en-US" sz="6600" dirty="0" smtClean="0">
                <a:latin typeface="Gill Sans"/>
                <a:cs typeface="Gill Sans"/>
              </a:rPr>
              <a:t>ou are 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50-75% more creative at problem solving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83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325</Words>
  <Application>Microsoft Macintosh PowerPoint</Application>
  <PresentationFormat>On-screen Show (4:3)</PresentationFormat>
  <Paragraphs>80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Energy breaks</vt:lpstr>
      <vt:lpstr>PowerPoint Presentation</vt:lpstr>
      <vt:lpstr>PowerPoint Presentation</vt:lpstr>
      <vt:lpstr>PowerPoint Presentation</vt:lpstr>
      <vt:lpstr>PowerPoint Presentation</vt:lpstr>
      <vt:lpstr>You have 5 senses</vt:lpstr>
      <vt:lpstr>Body clocks uses 3: </vt:lpstr>
      <vt:lpstr>PowerPoint Presentation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24</cp:revision>
  <dcterms:created xsi:type="dcterms:W3CDTF">2015-01-17T07:13:11Z</dcterms:created>
  <dcterms:modified xsi:type="dcterms:W3CDTF">2015-07-04T06:25:53Z</dcterms:modified>
</cp:coreProperties>
</file>