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7" r:id="rId2"/>
    <p:sldId id="293" r:id="rId3"/>
    <p:sldId id="263" r:id="rId4"/>
    <p:sldId id="268" r:id="rId5"/>
    <p:sldId id="271" r:id="rId6"/>
    <p:sldId id="284" r:id="rId7"/>
    <p:sldId id="270" r:id="rId8"/>
    <p:sldId id="282" r:id="rId9"/>
    <p:sldId id="277" r:id="rId10"/>
    <p:sldId id="278" r:id="rId11"/>
    <p:sldId id="280" r:id="rId12"/>
    <p:sldId id="289" r:id="rId13"/>
    <p:sldId id="279" r:id="rId14"/>
    <p:sldId id="276" r:id="rId15"/>
    <p:sldId id="283" r:id="rId16"/>
    <p:sldId id="281" r:id="rId17"/>
    <p:sldId id="285" r:id="rId18"/>
    <p:sldId id="288" r:id="rId19"/>
    <p:sldId id="286" r:id="rId20"/>
    <p:sldId id="292" r:id="rId21"/>
    <p:sldId id="340" r:id="rId22"/>
    <p:sldId id="266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51"/>
  </p:normalViewPr>
  <p:slideViewPr>
    <p:cSldViewPr snapToGrid="0" snapToObjects="1">
      <p:cViewPr varScale="1">
        <p:scale>
          <a:sx n="88" d="100"/>
          <a:sy n="88" d="100"/>
        </p:scale>
        <p:origin x="192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BD1D-7099-E748-BAD8-E7DE77FD6CBC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3D0C-FFE2-184F-B789-4FD32ED9E3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6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Second brain:  separate nervous system.  So complex, like a 2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brain.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115FAD-F4AF-5341-88E2-2E57EB637417}" type="slidenum">
              <a:rPr lang="en-US" sz="1200"/>
              <a:pPr/>
              <a:t>19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Second brain:  separate nervous system.  So complex, like a 2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brain. 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115FAD-F4AF-5341-88E2-2E57EB637417}" type="slidenum">
              <a:rPr lang="en-US" sz="1200"/>
              <a:pPr/>
              <a:t>20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http://neurosciencestuff.tumblr.com/post/38271759345/gut-instincts-the-secrets-of-your-second-brain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(8byaku 5-ju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oku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.       Body, 5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oku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BCAA54-E311-6B40-907D-7314617B022C}" type="slidenum">
              <a:rPr lang="en-US" sz="1200"/>
              <a:pPr/>
              <a:t>21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619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2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7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19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9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1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6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B8706-8777-1544-B915-D04D2BE78311}" type="datetimeFigureOut">
              <a:rPr lang="en-US" smtClean="0"/>
              <a:t>10/27/19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C3EA-F090-BE46-8904-9AC30EB8A3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gesenHandout.weebly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00" y="-335846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FF"/>
                </a:solidFill>
                <a:latin typeface="Gill Sans"/>
                <a:cs typeface="Gill Sans"/>
              </a:rPr>
              <a:t>Energy breaks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600" y="1134178"/>
            <a:ext cx="8954263" cy="572382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1200" dirty="0">
                <a:solidFill>
                  <a:schemeClr val="tx1"/>
                </a:solidFill>
                <a:latin typeface="Gill Sans"/>
                <a:cs typeface="Gill Sans"/>
              </a:rPr>
              <a:t>Human beings were not designed to sit in desks all day.  </a:t>
            </a:r>
            <a:r>
              <a:rPr lang="en-US" sz="11200" b="1" dirty="0">
                <a:solidFill>
                  <a:schemeClr val="tx1"/>
                </a:solidFill>
                <a:latin typeface="Gill Sans"/>
                <a:cs typeface="Gill Sans"/>
              </a:rPr>
              <a:t>Energy breaks</a:t>
            </a:r>
            <a:r>
              <a:rPr lang="en-US" sz="11200" dirty="0">
                <a:solidFill>
                  <a:schemeClr val="tx1"/>
                </a:solidFill>
                <a:latin typeface="Gill Sans"/>
                <a:cs typeface="Gill Sans"/>
              </a:rPr>
              <a:t> are a series of short, physical activities you can use to get your students moving and energized. </a:t>
            </a:r>
          </a:p>
          <a:p>
            <a:pPr algn="l"/>
            <a:endParaRPr lang="en-US" sz="11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11200" b="1" dirty="0">
                <a:solidFill>
                  <a:schemeClr val="tx1"/>
                </a:solidFill>
                <a:latin typeface="Gill Sans"/>
                <a:cs typeface="Gill Sans"/>
              </a:rPr>
              <a:t>5 right here, right now</a:t>
            </a:r>
            <a:r>
              <a:rPr lang="en-US" sz="11200" dirty="0">
                <a:solidFill>
                  <a:schemeClr val="tx1"/>
                </a:solidFill>
                <a:latin typeface="Gill Sans"/>
                <a:cs typeface="Gill Sans"/>
              </a:rPr>
              <a:t> is an exercise activity.  Student think of 5 (or more) physical exercises they can do in the classroom (i.e., not is a open).  Then they do the exercises in pairs.  When a partner wants to change the exercise, they make an “X” with their arms and start the new one </a:t>
            </a:r>
          </a:p>
          <a:p>
            <a:pPr algn="l"/>
            <a:endParaRPr lang="en-US" sz="5600" b="1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8000" dirty="0">
                <a:solidFill>
                  <a:schemeClr val="tx1"/>
                </a:solidFill>
                <a:latin typeface="Gill Sans"/>
                <a:cs typeface="Gill Sans"/>
              </a:rPr>
              <a:t>Slides 17-19 introduce the idea of the “Body as the 2</a:t>
            </a:r>
            <a:r>
              <a:rPr lang="en-US" sz="8000" baseline="30000" dirty="0">
                <a:solidFill>
                  <a:schemeClr val="tx1"/>
                </a:solidFill>
                <a:latin typeface="Gill Sans"/>
                <a:cs typeface="Gill Sans"/>
              </a:rPr>
              <a:t>nd</a:t>
            </a:r>
            <a:r>
              <a:rPr lang="en-US" sz="8000" dirty="0">
                <a:solidFill>
                  <a:schemeClr val="tx1"/>
                </a:solidFill>
                <a:latin typeface="Gill Sans"/>
                <a:cs typeface="Gill Sans"/>
              </a:rPr>
              <a:t> brain”.  Vocabulary: </a:t>
            </a:r>
            <a:r>
              <a:rPr lang="en-US" sz="8000" i="1" dirty="0">
                <a:solidFill>
                  <a:schemeClr val="tx1"/>
                </a:solidFill>
                <a:latin typeface="Gill Sans"/>
                <a:cs typeface="Gill Sans"/>
              </a:rPr>
              <a:t>Neurons </a:t>
            </a:r>
            <a:r>
              <a:rPr lang="en-US" sz="8000" dirty="0">
                <a:solidFill>
                  <a:schemeClr val="tx1"/>
                </a:solidFill>
                <a:latin typeface="Gill Sans"/>
                <a:cs typeface="Gill Sans"/>
              </a:rPr>
              <a:t>are brain cells.  </a:t>
            </a:r>
            <a:r>
              <a:rPr lang="en-US" sz="8000" i="1" dirty="0">
                <a:solidFill>
                  <a:schemeClr val="tx1"/>
                </a:solidFill>
                <a:latin typeface="Gill Sans"/>
                <a:cs typeface="Gill Sans"/>
              </a:rPr>
              <a:t>Neurotransmitters </a:t>
            </a:r>
            <a:r>
              <a:rPr lang="en-US" sz="8000" dirty="0">
                <a:solidFill>
                  <a:schemeClr val="tx1"/>
                </a:solidFill>
                <a:latin typeface="Gill Sans"/>
                <a:cs typeface="Gill Sans"/>
              </a:rPr>
              <a:t>chemicals in the brain that help neurons connect.  </a:t>
            </a:r>
            <a:r>
              <a:rPr lang="en-US" sz="8000" i="1" dirty="0">
                <a:solidFill>
                  <a:schemeClr val="tx1"/>
                </a:solidFill>
                <a:latin typeface="Gill Sans"/>
                <a:cs typeface="Gill Sans"/>
              </a:rPr>
              <a:t>Dopamine</a:t>
            </a:r>
            <a:r>
              <a:rPr lang="en-US" sz="8000" dirty="0">
                <a:solidFill>
                  <a:schemeClr val="tx1"/>
                </a:solidFill>
                <a:latin typeface="Gill Sans"/>
                <a:cs typeface="Gill Sans"/>
              </a:rPr>
              <a:t> is the neurotransmitter that, among other things, builds memory and motivation. </a:t>
            </a:r>
            <a:r>
              <a:rPr lang="en-US" sz="8000" i="1" dirty="0">
                <a:solidFill>
                  <a:schemeClr val="tx1"/>
                </a:solidFill>
                <a:latin typeface="Gill Sans"/>
                <a:cs typeface="Gill Sans"/>
              </a:rPr>
              <a:t>Serotonin </a:t>
            </a:r>
            <a:r>
              <a:rPr lang="en-US" sz="8000" dirty="0">
                <a:solidFill>
                  <a:schemeClr val="tx1"/>
                </a:solidFill>
                <a:latin typeface="Gill Sans"/>
                <a:cs typeface="Gill Sans"/>
              </a:rPr>
              <a:t>effects mood and happiness.  Source for slide 19: </a:t>
            </a:r>
            <a:r>
              <a:rPr lang="en-US" sz="1400" dirty="0">
                <a:latin typeface="Calibri" charset="0"/>
                <a:ea typeface="ＭＳ Ｐゴシック" charset="0"/>
                <a:cs typeface="ＭＳ Ｐゴシック" charset="0"/>
              </a:rPr>
              <a:t>http://neurosciencestuff.tumblr.com/post/38271759345/gut-instincts-the-secrets-of-your-second-brain </a:t>
            </a:r>
          </a:p>
          <a:p>
            <a:pPr algn="l"/>
            <a:endParaRPr lang="en-US" sz="56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>
                <a:solidFill>
                  <a:schemeClr val="tx1"/>
                </a:solidFill>
                <a:latin typeface="Gill Sans"/>
                <a:cs typeface="Gill Sans"/>
              </a:rPr>
              <a:t>© Marc Helgesen.  May be freely used for non-commercial purposes.</a:t>
            </a:r>
          </a:p>
          <a:p>
            <a:pPr algn="l"/>
            <a:r>
              <a:rPr lang="en-US" sz="7200" dirty="0">
                <a:solidFill>
                  <a:schemeClr val="tx1"/>
                </a:solidFill>
                <a:latin typeface="Gill Sans"/>
                <a:cs typeface="Gill Sans"/>
              </a:rPr>
              <a:t>For more, visit:  </a:t>
            </a:r>
            <a:r>
              <a:rPr lang="en-US" sz="7200" dirty="0">
                <a:solidFill>
                  <a:schemeClr val="tx1"/>
                </a:solidFill>
                <a:latin typeface="Gill Sans"/>
                <a:cs typeface="Gill Sans"/>
                <a:hlinkClick r:id="rId2"/>
              </a:rPr>
              <a:t>www.HelgesenHandouts.weebly.com</a:t>
            </a:r>
            <a:r>
              <a:rPr lang="en-US" sz="7200" dirty="0">
                <a:solidFill>
                  <a:schemeClr val="tx1"/>
                </a:solidFill>
                <a:latin typeface="Gill Sans"/>
                <a:cs typeface="Gill Sans"/>
              </a:rPr>
              <a:t>.   Click on “Physical activity…” </a:t>
            </a:r>
          </a:p>
          <a:p>
            <a:pPr algn="l"/>
            <a:endParaRPr lang="en-US" sz="44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l"/>
            <a:r>
              <a:rPr lang="en-US" sz="7200" dirty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Gill Sans"/>
                <a:cs typeface="Gill Sans"/>
              </a:rPr>
              <a:t>This slide is for the teacher’s information.   The student slide show starts with slide 2.</a:t>
            </a:r>
          </a:p>
          <a:p>
            <a:pPr algn="l"/>
            <a:endParaRPr lang="en-US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3677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108" y="197556"/>
            <a:ext cx="992257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touching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your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toes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71" y="0"/>
            <a:ext cx="4614729" cy="704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931334" y="-92185"/>
            <a:ext cx="99225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doing</a:t>
            </a:r>
          </a:p>
          <a:p>
            <a:pPr algn="r"/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squats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9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386" y="0"/>
            <a:ext cx="5475338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255" y="88057"/>
            <a:ext cx="99225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jumping</a:t>
            </a:r>
          </a:p>
          <a:p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jacks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326" y="6351251"/>
            <a:ext cx="185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pixshark</a:t>
            </a:r>
          </a:p>
        </p:txBody>
      </p:sp>
    </p:spTree>
    <p:extLst>
      <p:ext uri="{BB962C8B-B14F-4D97-AF65-F5344CB8AC3E}">
        <p14:creationId xmlns:p14="http://schemas.microsoft.com/office/powerpoint/2010/main" val="72989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931334" y="-92185"/>
            <a:ext cx="99225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stretching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2" y="0"/>
            <a:ext cx="4346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39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5777" y="-92185"/>
            <a:ext cx="992257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Work with</a:t>
            </a:r>
          </a:p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a partner.</a:t>
            </a:r>
            <a:endParaRPr lang="en-US" sz="3200" b="1" dirty="0">
              <a:solidFill>
                <a:srgbClr val="800000"/>
              </a:solidFill>
              <a:latin typeface="Gill Sans" charset="0"/>
              <a:cs typeface="Gill Sans" charset="0"/>
            </a:endParaRPr>
          </a:p>
          <a:p>
            <a:endParaRPr lang="en-US" sz="2000" b="1" dirty="0">
              <a:solidFill>
                <a:srgbClr val="800000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392" y="0"/>
            <a:ext cx="4548938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0944" y="2207196"/>
            <a:ext cx="433906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Do an </a:t>
            </a:r>
          </a:p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exercise.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7300" y="4682936"/>
            <a:ext cx="56995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Partner, </a:t>
            </a:r>
          </a:p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match it.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02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634081" y="-92185"/>
            <a:ext cx="99225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997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328" y="2217494"/>
            <a:ext cx="3803395" cy="4640506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972828" y="-11104"/>
            <a:ext cx="992257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54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Partner, when you </a:t>
            </a:r>
          </a:p>
          <a:p>
            <a:pPr algn="r"/>
            <a:r>
              <a:rPr lang="en-US" sz="54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want to change…</a:t>
            </a:r>
            <a:r>
              <a:rPr lang="en-US" sz="88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 </a:t>
            </a:r>
          </a:p>
          <a:p>
            <a:pPr algn="r"/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794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59161"/>
            <a:ext cx="992257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make an</a:t>
            </a:r>
          </a:p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“ </a:t>
            </a:r>
            <a:r>
              <a:rPr lang="en-US" sz="6600" b="1" dirty="0">
                <a:latin typeface="Gill Sans" charset="0"/>
                <a:cs typeface="Gill Sans" charset="0"/>
              </a:rPr>
              <a:t>X</a:t>
            </a:r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 “ with</a:t>
            </a:r>
          </a:p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your arms.</a:t>
            </a:r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 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197" y="0"/>
            <a:ext cx="4609194" cy="6858000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4850667" y="1999969"/>
            <a:ext cx="4323724" cy="3459404"/>
          </a:xfrm>
          <a:prstGeom prst="mathMultiply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8264" y="3548154"/>
            <a:ext cx="41834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You start </a:t>
            </a:r>
          </a:p>
          <a:p>
            <a:pPr algn="r"/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the next </a:t>
            </a:r>
          </a:p>
          <a:p>
            <a:pPr algn="r"/>
            <a:r>
              <a:rPr lang="en-US" sz="6600" b="1" dirty="0">
                <a:solidFill>
                  <a:srgbClr val="800000"/>
                </a:solidFill>
                <a:latin typeface="Gill Sans"/>
                <a:cs typeface="Gill Sans"/>
              </a:rPr>
              <a:t>one.</a:t>
            </a:r>
          </a:p>
        </p:txBody>
      </p:sp>
    </p:spTree>
    <p:extLst>
      <p:ext uri="{BB962C8B-B14F-4D97-AF65-F5344CB8AC3E}">
        <p14:creationId xmlns:p14="http://schemas.microsoft.com/office/powerpoint/2010/main" val="29325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5777" y="-92185"/>
            <a:ext cx="992257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Do this for</a:t>
            </a:r>
          </a:p>
          <a:p>
            <a:r>
              <a:rPr lang="en-US" sz="66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1 minute.</a:t>
            </a:r>
            <a:endParaRPr lang="en-US" sz="2000" b="1" dirty="0">
              <a:solidFill>
                <a:srgbClr val="800000"/>
              </a:solidFill>
              <a:latin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392" y="0"/>
            <a:ext cx="454893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455" y="2139581"/>
            <a:ext cx="5064778" cy="47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7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387" y="0"/>
            <a:ext cx="439034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4958" y="3718679"/>
            <a:ext cx="482904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600" b="1" dirty="0">
                <a:latin typeface="Gill Sans"/>
                <a:cs typeface="Gill Sans"/>
              </a:rPr>
              <a:t>Why move </a:t>
            </a:r>
          </a:p>
          <a:p>
            <a:pPr algn="r"/>
            <a:r>
              <a:rPr lang="en-US" sz="6600" b="1" dirty="0">
                <a:latin typeface="Gill Sans"/>
                <a:cs typeface="Gill Sans"/>
              </a:rPr>
              <a:t>in English </a:t>
            </a:r>
          </a:p>
          <a:p>
            <a:pPr algn="r"/>
            <a:r>
              <a:rPr lang="en-US" sz="6600" b="1" dirty="0">
                <a:latin typeface="Gill Sans"/>
                <a:cs typeface="Gill Sans"/>
              </a:rPr>
              <a:t>class?</a:t>
            </a:r>
          </a:p>
        </p:txBody>
      </p:sp>
    </p:spTree>
    <p:extLst>
      <p:ext uri="{BB962C8B-B14F-4D97-AF65-F5344CB8AC3E}">
        <p14:creationId xmlns:p14="http://schemas.microsoft.com/office/powerpoint/2010/main" val="1026168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412891" y="-76713"/>
            <a:ext cx="9531671" cy="48999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 typeface="Arial" charset="0"/>
              <a:buNone/>
            </a:pPr>
            <a:r>
              <a:rPr lang="en-US" sz="7200" b="1" dirty="0">
                <a:latin typeface="Gill Sans" charset="0"/>
                <a:ea typeface="ＭＳ Ｐゴシック" charset="0"/>
                <a:cs typeface="Gill Sans" charset="0"/>
              </a:rPr>
              <a:t>Your </a:t>
            </a:r>
          </a:p>
          <a:p>
            <a:pPr marL="0" indent="0">
              <a:buFont typeface="Arial" charset="0"/>
              <a:buNone/>
            </a:pPr>
            <a:r>
              <a:rPr lang="en-US" sz="7200" b="1" dirty="0">
                <a:latin typeface="Gill Sans" charset="0"/>
                <a:ea typeface="ＭＳ Ｐゴシック" charset="0"/>
                <a:cs typeface="Gill Sans" charset="0"/>
              </a:rPr>
              <a:t>body </a:t>
            </a:r>
          </a:p>
          <a:p>
            <a:pPr marL="0" indent="0">
              <a:buFont typeface="Arial" charset="0"/>
              <a:buNone/>
            </a:pPr>
            <a:r>
              <a:rPr lang="en-US" sz="7200" b="1" dirty="0">
                <a:latin typeface="Gill Sans" charset="0"/>
                <a:ea typeface="ＭＳ Ｐゴシック" charset="0"/>
                <a:cs typeface="Gill Sans" charset="0"/>
              </a:rPr>
              <a:t>is </a:t>
            </a:r>
          </a:p>
          <a:p>
            <a:pPr marL="0" indent="0">
              <a:buFont typeface="Arial" charset="0"/>
              <a:buNone/>
            </a:pPr>
            <a:r>
              <a:rPr lang="en-US" sz="7200" b="1" dirty="0">
                <a:latin typeface="Gill Sans" charset="0"/>
                <a:ea typeface="ＭＳ Ｐゴシック" charset="0"/>
                <a:cs typeface="Gill Sans" charset="0"/>
              </a:rPr>
              <a:t>like a </a:t>
            </a:r>
          </a:p>
          <a:p>
            <a:pPr marL="0" indent="0">
              <a:buFont typeface="Arial" charset="0"/>
              <a:buNone/>
            </a:pPr>
            <a:r>
              <a:rPr lang="en-US" sz="7200" b="1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“</a:t>
            </a:r>
            <a:r>
              <a:rPr lang="en-US" altLang="ja-JP" sz="80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second </a:t>
            </a:r>
            <a:r>
              <a:rPr lang="en-US" sz="80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brain</a:t>
            </a:r>
            <a:r>
              <a:rPr lang="en-US" sz="7200" b="1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”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76" y="-14793"/>
            <a:ext cx="5440362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67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64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 rot="19845357">
            <a:off x="1305547" y="4251346"/>
            <a:ext cx="8281332" cy="1208329"/>
          </a:xfrm>
          <a:prstGeom prst="roundRect">
            <a:avLst/>
          </a:prstGeom>
          <a:solidFill>
            <a:srgbClr val="FFFF00">
              <a:alpha val="8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9798721">
            <a:off x="1571046" y="3978764"/>
            <a:ext cx="77764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FF35F7"/>
                </a:solidFill>
                <a:latin typeface="Gill Sans"/>
                <a:cs typeface="Gill Sans"/>
              </a:rPr>
              <a:t>Energy break</a:t>
            </a:r>
          </a:p>
        </p:txBody>
      </p:sp>
    </p:spTree>
    <p:extLst>
      <p:ext uri="{BB962C8B-B14F-4D97-AF65-F5344CB8AC3E}">
        <p14:creationId xmlns:p14="http://schemas.microsoft.com/office/powerpoint/2010/main" val="1971605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412891" y="-76713"/>
            <a:ext cx="9531671" cy="489997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Font typeface="Arial" charset="0"/>
              <a:buNone/>
            </a:pPr>
            <a:r>
              <a:rPr lang="en-US" sz="7200" b="1" dirty="0">
                <a:latin typeface="Gill Sans" charset="0"/>
                <a:ea typeface="ＭＳ Ｐゴシック" charset="0"/>
                <a:cs typeface="Gill Sans" charset="0"/>
              </a:rPr>
              <a:t>Your </a:t>
            </a:r>
          </a:p>
          <a:p>
            <a:pPr marL="0" indent="0">
              <a:buFont typeface="Arial" charset="0"/>
              <a:buNone/>
            </a:pPr>
            <a:r>
              <a:rPr lang="en-US" sz="7200" b="1" dirty="0">
                <a:latin typeface="Gill Sans" charset="0"/>
                <a:ea typeface="ＭＳ Ｐゴシック" charset="0"/>
                <a:cs typeface="Gill Sans" charset="0"/>
              </a:rPr>
              <a:t>body </a:t>
            </a:r>
          </a:p>
          <a:p>
            <a:pPr marL="0" indent="0">
              <a:buFont typeface="Arial" charset="0"/>
              <a:buNone/>
            </a:pPr>
            <a:r>
              <a:rPr lang="en-US" sz="7200" b="1" dirty="0">
                <a:latin typeface="Gill Sans" charset="0"/>
                <a:ea typeface="ＭＳ Ｐゴシック" charset="0"/>
                <a:cs typeface="Gill Sans" charset="0"/>
              </a:rPr>
              <a:t>is </a:t>
            </a:r>
          </a:p>
          <a:p>
            <a:pPr marL="0" indent="0">
              <a:buFont typeface="Arial" charset="0"/>
              <a:buNone/>
            </a:pPr>
            <a:r>
              <a:rPr lang="en-US" sz="7200" b="1" dirty="0">
                <a:latin typeface="Gill Sans" charset="0"/>
                <a:ea typeface="ＭＳ Ｐゴシック" charset="0"/>
                <a:cs typeface="Gill Sans" charset="0"/>
              </a:rPr>
              <a:t>like a </a:t>
            </a:r>
          </a:p>
          <a:p>
            <a:pPr marL="0" indent="0">
              <a:buFont typeface="Arial" charset="0"/>
              <a:buNone/>
            </a:pPr>
            <a:r>
              <a:rPr lang="en-US" sz="7200" b="1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“</a:t>
            </a:r>
            <a:r>
              <a:rPr lang="en-US" altLang="ja-JP" sz="80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second </a:t>
            </a:r>
            <a:r>
              <a:rPr lang="en-US" sz="8000" b="1" dirty="0">
                <a:solidFill>
                  <a:srgbClr val="800000"/>
                </a:solidFill>
                <a:latin typeface="Gill Sans" charset="0"/>
                <a:ea typeface="ＭＳ Ｐゴシック" charset="0"/>
                <a:cs typeface="Gill Sans" charset="0"/>
              </a:rPr>
              <a:t>brain</a:t>
            </a:r>
            <a:r>
              <a:rPr lang="en-US" sz="7200" b="1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”</a:t>
            </a: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76" y="-14793"/>
            <a:ext cx="5440362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546690" y="1977226"/>
            <a:ext cx="1093261" cy="996650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39951" y="1716841"/>
            <a:ext cx="17812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Especially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the “gut”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where many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neurons are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located</a:t>
            </a:r>
          </a:p>
        </p:txBody>
      </p:sp>
    </p:spTree>
    <p:extLst>
      <p:ext uri="{BB962C8B-B14F-4D97-AF65-F5344CB8AC3E}">
        <p14:creationId xmlns:p14="http://schemas.microsoft.com/office/powerpoint/2010/main" val="954747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889000"/>
            <a:ext cx="60452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1955800"/>
            <a:ext cx="2259013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0" y="228600"/>
            <a:ext cx="952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4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Your brain	Your body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57400" y="2438400"/>
            <a:ext cx="4724400" cy="1676400"/>
          </a:xfrm>
          <a:prstGeom prst="round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800000"/>
                </a:solidFill>
                <a:latin typeface="Gill Sans"/>
                <a:cs typeface="Gill Sans"/>
              </a:rPr>
              <a:t>Neurotransmitters </a:t>
            </a:r>
          </a:p>
          <a:p>
            <a:pPr>
              <a:defRPr/>
            </a:pPr>
            <a:r>
              <a:rPr lang="en-US" sz="3200" b="1" dirty="0">
                <a:solidFill>
                  <a:srgbClr val="800000"/>
                </a:solidFill>
                <a:latin typeface="Gill Sans"/>
                <a:cs typeface="Gill Sans"/>
              </a:rPr>
              <a:t>identified:</a:t>
            </a:r>
          </a:p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  <a:latin typeface="Gill Sans"/>
                <a:cs typeface="Gill Sans"/>
              </a:rPr>
              <a:t>  &gt; 100 	  &gt; 40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81200" y="4191000"/>
            <a:ext cx="4953000" cy="914400"/>
          </a:xfrm>
          <a:prstGeom prst="round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800000"/>
                </a:solidFill>
                <a:latin typeface="Gill Sans"/>
                <a:cs typeface="Gill Sans"/>
              </a:rPr>
              <a:t>Dopamine production:</a:t>
            </a:r>
          </a:p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  <a:latin typeface="Gill Sans"/>
                <a:cs typeface="Gill Sans"/>
              </a:rPr>
              <a:t>  50%		   50% 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1981200" y="5105400"/>
            <a:ext cx="4876800" cy="838200"/>
          </a:xfrm>
          <a:prstGeom prst="round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800000"/>
                </a:solidFill>
                <a:latin typeface="Gill Sans"/>
                <a:cs typeface="Gill Sans"/>
              </a:rPr>
              <a:t>Serotonin production</a:t>
            </a:r>
          </a:p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  <a:latin typeface="Gill Sans"/>
                <a:cs typeface="Gill Sans"/>
              </a:rPr>
              <a:t>  5%		   95%</a:t>
            </a:r>
            <a:endParaRPr lang="en-US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838200" y="1219200"/>
            <a:ext cx="7239000" cy="15240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371600" y="1066800"/>
            <a:ext cx="6781800" cy="1371600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800000"/>
                </a:solidFill>
                <a:latin typeface="Gill Sans"/>
                <a:cs typeface="Gill Sans"/>
              </a:rPr>
              <a:t>Neurons:</a:t>
            </a:r>
            <a:endParaRPr lang="en-US" sz="3200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latin typeface="Gill Sans"/>
                <a:cs typeface="Gill Sans"/>
              </a:rPr>
              <a:t>85 billion	    500 million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3559175" y="6557963"/>
            <a:ext cx="1857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981200" y="6019800"/>
            <a:ext cx="4876800" cy="914400"/>
          </a:xfrm>
          <a:prstGeom prst="round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800000"/>
                </a:solidFill>
                <a:latin typeface="Gill Sans"/>
                <a:cs typeface="Gill Sans"/>
              </a:rPr>
              <a:t>Both affect blood flow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5410200"/>
            <a:ext cx="1981200" cy="1295400"/>
          </a:xfrm>
          <a:prstGeom prst="roundRect">
            <a:avLst/>
          </a:prstGeom>
          <a:solidFill>
            <a:srgbClr val="FFFFFF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</a:rPr>
              <a:t>Source</a:t>
            </a:r>
            <a:r>
              <a:rPr lang="en-US" sz="1800" i="1" dirty="0">
                <a:solidFill>
                  <a:srgbClr val="000000"/>
                </a:solidFill>
              </a:rPr>
              <a:t>: New Scientist </a:t>
            </a:r>
            <a:r>
              <a:rPr lang="en-US" sz="1800" dirty="0">
                <a:solidFill>
                  <a:srgbClr val="000000"/>
                </a:solidFill>
              </a:rPr>
              <a:t>&amp; </a:t>
            </a:r>
            <a:r>
              <a:rPr lang="en-US" sz="1800" i="1" dirty="0">
                <a:solidFill>
                  <a:srgbClr val="000000"/>
                </a:solidFill>
              </a:rPr>
              <a:t>neuroscience</a:t>
            </a:r>
          </a:p>
          <a:p>
            <a:pPr>
              <a:defRPr/>
            </a:pPr>
            <a:r>
              <a:rPr lang="en-US" sz="1800" i="1" dirty="0">
                <a:solidFill>
                  <a:srgbClr val="000000"/>
                </a:solidFill>
              </a:rPr>
              <a:t>stuff.tumblr.com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3800" y="-254391"/>
            <a:ext cx="3505200" cy="2642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0932" y="2362591"/>
            <a:ext cx="324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halkduster"/>
                <a:cs typeface="Chalkduster"/>
              </a:rPr>
              <a:t>85,000,000,000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4997" y="2438791"/>
            <a:ext cx="2608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halkduster"/>
                <a:cs typeface="Chalkduster"/>
              </a:rPr>
              <a:t>500,000,000</a:t>
            </a:r>
          </a:p>
        </p:txBody>
      </p:sp>
    </p:spTree>
    <p:extLst>
      <p:ext uri="{BB962C8B-B14F-4D97-AF65-F5344CB8AC3E}">
        <p14:creationId xmlns:p14="http://schemas.microsoft.com/office/powerpoint/2010/main" val="35708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2" grpId="0"/>
      <p:bldP spid="2" grpId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461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957861" y="2138249"/>
            <a:ext cx="4703805" cy="2908588"/>
          </a:xfrm>
          <a:prstGeom prst="wedgeEllipseCallout">
            <a:avLst>
              <a:gd name="adj1" fmla="val -67215"/>
              <a:gd name="adj2" fmla="val -65677"/>
            </a:avLst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00"/>
                </a:solidFill>
                <a:latin typeface="Chalkduster"/>
                <a:cs typeface="Chalkduster"/>
              </a:rPr>
              <a:t>Let’s move!</a:t>
            </a:r>
          </a:p>
        </p:txBody>
      </p:sp>
    </p:spTree>
    <p:extLst>
      <p:ext uri="{BB962C8B-B14F-4D97-AF65-F5344CB8AC3E}">
        <p14:creationId xmlns:p14="http://schemas.microsoft.com/office/powerpoint/2010/main" val="408052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8618"/>
            <a:ext cx="5019640" cy="3856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84" y="3603170"/>
            <a:ext cx="7683500" cy="382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7615" y="152400"/>
            <a:ext cx="40625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More ideas 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615" y="901116"/>
            <a:ext cx="8548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Gill Sans"/>
                <a:cs typeface="Gill Sans"/>
              </a:rPr>
              <a:t>http://</a:t>
            </a:r>
            <a:r>
              <a:rPr lang="en-US" sz="4000" b="1" dirty="0" err="1">
                <a:latin typeface="Gill Sans"/>
                <a:cs typeface="Gill Sans"/>
              </a:rPr>
              <a:t>tinyurl.com</a:t>
            </a:r>
            <a:r>
              <a:rPr lang="en-US" sz="4000" b="1" dirty="0">
                <a:latin typeface="Gill Sans"/>
                <a:cs typeface="Gill Sans"/>
              </a:rPr>
              <a:t>/ELT-physical</a:t>
            </a:r>
          </a:p>
        </p:txBody>
      </p:sp>
    </p:spTree>
    <p:extLst>
      <p:ext uri="{BB962C8B-B14F-4D97-AF65-F5344CB8AC3E}">
        <p14:creationId xmlns:p14="http://schemas.microsoft.com/office/powerpoint/2010/main" val="411105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324" y="4194754"/>
            <a:ext cx="50934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7200" b="1" dirty="0">
                <a:latin typeface="Gill Sans" charset="0"/>
                <a:cs typeface="Gill Sans" charset="0"/>
              </a:rPr>
              <a:t>right here, </a:t>
            </a:r>
          </a:p>
          <a:p>
            <a:pPr algn="r"/>
            <a:r>
              <a:rPr lang="en-US" sz="7200" b="1" dirty="0">
                <a:latin typeface="Gill Sans" charset="0"/>
                <a:cs typeface="Gill Sans" charset="0"/>
              </a:rPr>
              <a:t>right now.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01398" y="1513488"/>
            <a:ext cx="1701151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  <a:latin typeface="Gill Sans" charset="0"/>
                <a:cs typeface="Gill Sans" charset="0"/>
              </a:rPr>
              <a:t>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96" y="77147"/>
            <a:ext cx="30020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77147"/>
            <a:ext cx="992257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200" b="1" dirty="0">
                <a:latin typeface="Gill Sans" charset="0"/>
                <a:cs typeface="Gill Sans" charset="0"/>
              </a:rPr>
              <a:t>What are 5 </a:t>
            </a:r>
          </a:p>
          <a:p>
            <a:r>
              <a:rPr lang="en-US" sz="7200" b="1" dirty="0">
                <a:latin typeface="Gill Sans" charset="0"/>
                <a:cs typeface="Gill Sans" charset="0"/>
              </a:rPr>
              <a:t>exercises you </a:t>
            </a:r>
          </a:p>
          <a:p>
            <a:r>
              <a:rPr lang="en-US" sz="7200" b="1" dirty="0">
                <a:latin typeface="Gill Sans" charset="0"/>
                <a:cs typeface="Gill Sans" charset="0"/>
              </a:rPr>
              <a:t>could do right </a:t>
            </a:r>
          </a:p>
          <a:p>
            <a:r>
              <a:rPr lang="en-US" sz="7200" b="1" dirty="0">
                <a:latin typeface="Gill Sans" charset="0"/>
                <a:cs typeface="Gill Sans" charset="0"/>
              </a:rPr>
              <a:t>here,  </a:t>
            </a:r>
          </a:p>
          <a:p>
            <a:r>
              <a:rPr lang="en-US" sz="7200" b="1" dirty="0">
                <a:latin typeface="Gill Sans" charset="0"/>
                <a:cs typeface="Gill Sans" charset="0"/>
              </a:rPr>
              <a:t>right now? </a:t>
            </a:r>
          </a:p>
        </p:txBody>
      </p:sp>
    </p:spTree>
    <p:extLst>
      <p:ext uri="{BB962C8B-B14F-4D97-AF65-F5344CB8AC3E}">
        <p14:creationId xmlns:p14="http://schemas.microsoft.com/office/powerpoint/2010/main" val="416719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96" y="77147"/>
            <a:ext cx="30020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6184" y="77147"/>
            <a:ext cx="99225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200" b="1" dirty="0">
                <a:latin typeface="Gill Sans" charset="0"/>
                <a:cs typeface="Gill Sans" charset="0"/>
              </a:rPr>
              <a:t>Your</a:t>
            </a:r>
          </a:p>
          <a:p>
            <a:r>
              <a:rPr lang="en-US" sz="7200" b="1" dirty="0">
                <a:latin typeface="Gill Sans" charset="0"/>
                <a:cs typeface="Gill Sans" charset="0"/>
              </a:rPr>
              <a:t>ideas: </a:t>
            </a:r>
          </a:p>
        </p:txBody>
      </p:sp>
    </p:spTree>
    <p:extLst>
      <p:ext uri="{BB962C8B-B14F-4D97-AF65-F5344CB8AC3E}">
        <p14:creationId xmlns:p14="http://schemas.microsoft.com/office/powerpoint/2010/main" val="185589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17463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0081" y="4351019"/>
            <a:ext cx="57220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200" b="1" dirty="0">
                <a:latin typeface="Gill Sans"/>
                <a:cs typeface="Gill Sans"/>
              </a:rPr>
              <a:t>Here are</a:t>
            </a:r>
          </a:p>
          <a:p>
            <a:pPr algn="r"/>
            <a:r>
              <a:rPr lang="en-US" sz="7200" b="1" dirty="0">
                <a:latin typeface="Gill Sans"/>
                <a:cs typeface="Gill Sans"/>
              </a:rPr>
              <a:t>some more.</a:t>
            </a:r>
          </a:p>
        </p:txBody>
      </p:sp>
    </p:spTree>
    <p:extLst>
      <p:ext uri="{BB962C8B-B14F-4D97-AF65-F5344CB8AC3E}">
        <p14:creationId xmlns:p14="http://schemas.microsoft.com/office/powerpoint/2010/main" val="251708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931334" y="-92185"/>
            <a:ext cx="99225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jumping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55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8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5777" y="-92185"/>
            <a:ext cx="99225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balancing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57" y="-92186"/>
            <a:ext cx="4479753" cy="69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9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931334" y="-92185"/>
            <a:ext cx="992257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running</a:t>
            </a:r>
          </a:p>
          <a:p>
            <a:pPr algn="r"/>
            <a:r>
              <a:rPr lang="en-US" sz="7200" b="1" dirty="0">
                <a:solidFill>
                  <a:srgbClr val="800000"/>
                </a:solidFill>
                <a:latin typeface="Gill Sans" charset="0"/>
                <a:cs typeface="Gill Sans" charset="0"/>
              </a:rPr>
              <a:t>in place</a:t>
            </a:r>
            <a:r>
              <a:rPr lang="en-US" sz="7200" b="1" dirty="0">
                <a:latin typeface="Gill Sans" charset="0"/>
                <a:cs typeface="Gill Sans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186"/>
            <a:ext cx="4995333" cy="69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5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476</Words>
  <Application>Microsoft Macintosh PowerPoint</Application>
  <PresentationFormat>On-screen Show (4:3)</PresentationFormat>
  <Paragraphs>98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Chalkduster</vt:lpstr>
      <vt:lpstr>Gill Sans</vt:lpstr>
      <vt:lpstr>Office Theme</vt:lpstr>
      <vt:lpstr>Energy breaks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Helgesen</dc:creator>
  <cp:lastModifiedBy>Helgesen Marc</cp:lastModifiedBy>
  <cp:revision>51</cp:revision>
  <dcterms:created xsi:type="dcterms:W3CDTF">2015-01-17T07:13:11Z</dcterms:created>
  <dcterms:modified xsi:type="dcterms:W3CDTF">2019-10-27T00:54:01Z</dcterms:modified>
</cp:coreProperties>
</file>